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notesSlides/notesSlide15.xml" ContentType="application/vnd.openxmlformats-officedocument.presentationml.notesSlide+xml"/>
  <Override PartName="/ppt/tags/tag31.xml" ContentType="application/vnd.openxmlformats-officedocument.presentationml.tags+xml"/>
  <Override PartName="/ppt/notesSlides/notesSlide1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11088117" r:id="rId3"/>
    <p:sldId id="11088005" r:id="rId4"/>
    <p:sldId id="11088006" r:id="rId5"/>
    <p:sldId id="11088124" r:id="rId6"/>
    <p:sldId id="11088198" r:id="rId7"/>
    <p:sldId id="11088196" r:id="rId8"/>
    <p:sldId id="11088130" r:id="rId9"/>
    <p:sldId id="11088159" r:id="rId10"/>
    <p:sldId id="11088160" r:id="rId11"/>
    <p:sldId id="11088223" r:id="rId12"/>
    <p:sldId id="11088182" r:id="rId13"/>
    <p:sldId id="11088165" r:id="rId14"/>
    <p:sldId id="11088183" r:id="rId15"/>
    <p:sldId id="11088199" r:id="rId16"/>
    <p:sldId id="11088163" r:id="rId17"/>
    <p:sldId id="11088147" r:id="rId18"/>
    <p:sldId id="11088173" r:id="rId19"/>
    <p:sldId id="11088200" r:id="rId20"/>
    <p:sldId id="11088176" r:id="rId21"/>
    <p:sldId id="11088205" r:id="rId22"/>
    <p:sldId id="11088202" r:id="rId23"/>
    <p:sldId id="11088203" r:id="rId24"/>
    <p:sldId id="11088204" r:id="rId25"/>
    <p:sldId id="11088206" r:id="rId26"/>
    <p:sldId id="11088207" r:id="rId27"/>
    <p:sldId id="11088208" r:id="rId28"/>
    <p:sldId id="11088209" r:id="rId29"/>
    <p:sldId id="11088210" r:id="rId30"/>
    <p:sldId id="11088032" r:id="rId31"/>
  </p:sldIdLst>
  <p:sldSz cx="24384000" cy="13716000"/>
  <p:notesSz cx="9144000" cy="6858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E6B9B8"/>
    <a:srgbClr val="C3D69B"/>
    <a:srgbClr val="95B3D7"/>
    <a:srgbClr val="747474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43" d="100"/>
          <a:sy n="43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2475309"/>
            <a:ext cx="9753600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4885432"/>
            <a:ext cx="5283200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E537F3-7F9D-4182-8C2D-F2D36A9B177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409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95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552950" y="642938"/>
            <a:ext cx="3086100" cy="17367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759484" y="12699078"/>
            <a:ext cx="5400000" cy="633571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2022/6/12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8232000" y="12699078"/>
            <a:ext cx="7920000" cy="63357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7221200" y="12699078"/>
            <a:ext cx="5400000" cy="633571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" y="130188"/>
            <a:ext cx="23873165" cy="13160983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6640" y="4389120"/>
            <a:ext cx="9853295" cy="4643755"/>
          </a:xfrm>
          <a:prstGeom prst="rect">
            <a:avLst/>
          </a:prstGeom>
        </p:spPr>
      </p:pic>
      <p:sp>
        <p:nvSpPr>
          <p:cNvPr id="13" name="等腰三角形 12"/>
          <p:cNvSpPr/>
          <p:nvPr/>
        </p:nvSpPr>
        <p:spPr>
          <a:xfrm rot="16200000" flipV="1">
            <a:off x="-2197902" y="2889584"/>
            <a:ext cx="12333131" cy="7936199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19071455" y="-3486"/>
            <a:ext cx="5311984" cy="44054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7799643" y="4303707"/>
            <a:ext cx="2031226" cy="1307067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156667" y="9533703"/>
            <a:ext cx="2312123" cy="19175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944089" y="5883450"/>
            <a:ext cx="6304280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心灵驿站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775677" y="9632734"/>
            <a:ext cx="12515491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 </a:t>
            </a: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陈震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 唐昱倩 </a:t>
            </a: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王崇宇</a:t>
            </a:r>
          </a:p>
        </p:txBody>
      </p:sp>
      <p:sp>
        <p:nvSpPr>
          <p:cNvPr id="20" name="任意多边形 19"/>
          <p:cNvSpPr/>
          <p:nvPr/>
        </p:nvSpPr>
        <p:spPr>
          <a:xfrm>
            <a:off x="20890535" y="11001321"/>
            <a:ext cx="3492900" cy="2714048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10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19455288" y="12756599"/>
            <a:ext cx="1156058" cy="9587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 flipV="1">
            <a:off x="20243165" y="268605"/>
            <a:ext cx="2967990" cy="1306830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587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571500" indent="-571500">
              <a:buFont typeface="Wingdings" panose="05000000000000000000" charset="0"/>
              <a:buChar char="l"/>
            </a:pPr>
            <a:r>
              <a:rPr altLang="zh-CN"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welcome</a:t>
            </a:r>
            <a:r>
              <a:rPr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页面</a:t>
            </a:r>
            <a:endParaRPr lang="zh-CN" altLang="en-US" sz="66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09650" y="4597400"/>
            <a:ext cx="81159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用户登录成功后会跳转到此页面，通过添加从底部升起的少量泡泡使整个网页更有动态感。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81040" y="1306830"/>
            <a:ext cx="15916910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910" y="2059940"/>
            <a:ext cx="14577060" cy="10288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587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571500" indent="-571500">
              <a:buFont typeface="Wingdings" panose="05000000000000000000" charset="0"/>
              <a:buChar char="l"/>
            </a:pPr>
            <a:r>
              <a:rPr altLang="zh-CN"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welcome</a:t>
            </a:r>
            <a:r>
              <a:rPr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页面</a:t>
            </a:r>
            <a:endParaRPr lang="zh-CN" altLang="en-US" sz="66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2920" y="3846830"/>
            <a:ext cx="81159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top部分是一个导航栏，鼠标滑过该区域时弹出，鼠标挪走时菜单栏消失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781040" y="1306830"/>
            <a:ext cx="15916910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1"/>
          <p:cNvPicPr>
            <a:picLocks noChangeAspect="1"/>
          </p:cNvPicPr>
          <p:nvPr/>
        </p:nvPicPr>
        <p:blipFill>
          <a:blip r:embed="rId6"/>
          <a:srcRect l="20289" t="8448" r="16781" b="79765"/>
          <a:stretch>
            <a:fillRect/>
          </a:stretch>
        </p:blipFill>
        <p:spPr>
          <a:xfrm>
            <a:off x="4594860" y="2578100"/>
            <a:ext cx="14221460" cy="139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7"/>
          <a:srcRect l="20851" t="35136" r="19754" b="437"/>
          <a:stretch>
            <a:fillRect/>
          </a:stretch>
        </p:blipFill>
        <p:spPr>
          <a:xfrm>
            <a:off x="8390255" y="5765800"/>
            <a:ext cx="9260205" cy="5264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7"/>
          <a:srcRect l="79305" t="31983"/>
          <a:stretch>
            <a:fillRect/>
          </a:stretch>
        </p:blipFill>
        <p:spPr>
          <a:xfrm>
            <a:off x="19428460" y="4237355"/>
            <a:ext cx="4448175" cy="766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7"/>
          <a:srcRect t="50575" r="78956"/>
          <a:stretch>
            <a:fillRect/>
          </a:stretch>
        </p:blipFill>
        <p:spPr>
          <a:xfrm>
            <a:off x="1191260" y="5753735"/>
            <a:ext cx="5752465" cy="7080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74320" y="6817360"/>
            <a:ext cx="811593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中间部分有一个动态的图片轮播，5张图片自动播放，鼠标点击右下角相应标志时图片轮播会停在该图片上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164570" y="5064125"/>
            <a:ext cx="76517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页面左边有一列相关网页的链接，鼠标点击会自动跳转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618855" y="8417560"/>
            <a:ext cx="60706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页面右边放了一张动态图，增加网页趣味性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0" grpId="1"/>
      <p:bldP spid="10" grpId="2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" y="-63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遇见自己页面</a:t>
            </a: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04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586345" y="1306830"/>
            <a:ext cx="15360650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3290550" y="2340610"/>
            <a:ext cx="88804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3600" dirty="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点击导航栏的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“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遇见自己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”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会跳转到此页面。此页面是一个仿真书页，会根据用户的年龄显示相应阶段的现象。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997585" y="12400915"/>
            <a:ext cx="12686030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85" y="2788285"/>
            <a:ext cx="10828020" cy="5836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1515" y="6571615"/>
            <a:ext cx="10492740" cy="582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5792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750" y="0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8407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主题选择页</a:t>
            </a:r>
            <a:r>
              <a:rPr lang="zh-CN" altLang="en-US" sz="66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面</a:t>
            </a:r>
            <a:endParaRPr altLang="zh-CN" sz="40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05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53070" y="1306830"/>
            <a:ext cx="1489392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9735" y="12282170"/>
            <a:ext cx="1167574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265" y="3479165"/>
            <a:ext cx="13502640" cy="8339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647670" y="5323205"/>
            <a:ext cx="72345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点击导航栏的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主题选择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”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会跳转到此页面。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用户在选择相应主题下的具体内容后，页面中会显示对应的内容。共有四个主题，每个主题的背景颜色不同。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750" y="0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8407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主题选择页</a:t>
            </a:r>
            <a:r>
              <a:rPr lang="zh-CN" altLang="en-US" sz="66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面</a:t>
            </a:r>
            <a:endParaRPr altLang="zh-CN" sz="40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06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53070" y="1306830"/>
            <a:ext cx="1489392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9735" y="12282170"/>
            <a:ext cx="1167574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7671415" y="5032375"/>
            <a:ext cx="560006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每一种主题对应有一套测试题，用户测试后点击提交会将结果保存到数据库，之后再由专业人员对结果进行分析。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355" y="2524760"/>
            <a:ext cx="15902940" cy="932370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008505" y="6026785"/>
            <a:ext cx="12191365" cy="4787265"/>
            <a:chOff x="3099" y="9619"/>
            <a:chExt cx="19199" cy="7539"/>
          </a:xfrm>
        </p:grpSpPr>
        <p:sp>
          <p:nvSpPr>
            <p:cNvPr id="3" name="七角星 2"/>
            <p:cNvSpPr/>
            <p:nvPr/>
          </p:nvSpPr>
          <p:spPr>
            <a:xfrm>
              <a:off x="3099" y="13941"/>
              <a:ext cx="3386" cy="3217"/>
            </a:xfrm>
            <a:prstGeom prst="star7">
              <a:avLst/>
            </a:prstGeom>
            <a:noFill/>
            <a:ln w="130175" cmpd="sng">
              <a:solidFill>
                <a:srgbClr val="FF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曲线连接符 4"/>
            <p:cNvCxnSpPr/>
            <p:nvPr/>
          </p:nvCxnSpPr>
          <p:spPr>
            <a:xfrm flipV="1">
              <a:off x="6580" y="9619"/>
              <a:ext cx="15718" cy="6516"/>
            </a:xfrm>
            <a:prstGeom prst="curvedConnector3">
              <a:avLst>
                <a:gd name="adj1" fmla="val 50006"/>
              </a:avLst>
            </a:prstGeom>
            <a:ln w="1174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4511655" y="5281295"/>
            <a:ext cx="56000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这里添加了一张动图，点击动图可以跳转回</a:t>
            </a: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welcome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latin typeface="方正粗黑宋简体" panose="02000000000000000000" charset="-122"/>
                <a:ea typeface="方正粗黑宋简体" panose="02000000000000000000" charset="-122"/>
              </a:rPr>
              <a:t>界面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750" y="142240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-188628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心理咨询页面</a:t>
            </a: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07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046720" y="875030"/>
            <a:ext cx="1490027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017334" y="5141708"/>
            <a:ext cx="6108961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点击导航栏的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“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心理咨询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”</a:t>
            </a: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会跳转到此页面。用户按提示执行三个步骤即可预约咨询，分别是：选择咨询时间、填写咨询内容、填写联系方式。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530" y="5782945"/>
            <a:ext cx="8808720" cy="3794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015" y="9763760"/>
            <a:ext cx="8915400" cy="3375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8860" y="1708150"/>
            <a:ext cx="8708390" cy="3997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224" y="3974932"/>
            <a:ext cx="6364853" cy="4177874"/>
          </a:xfrm>
          <a:prstGeom prst="rect">
            <a:avLst/>
          </a:prstGeom>
        </p:spPr>
      </p:pic>
      <p:sp>
        <p:nvSpPr>
          <p:cNvPr id="924" name="文本"/>
          <p:cNvSpPr>
            <a:spLocks noGrp="1"/>
          </p:cNvSpPr>
          <p:nvPr>
            <p:ph type="ctrTitle"/>
          </p:nvPr>
        </p:nvSpPr>
        <p:spPr>
          <a:xfrm>
            <a:off x="8027402" y="5148347"/>
            <a:ext cx="5439374" cy="13995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970"/>
              </a:lnSpc>
            </a:pPr>
            <a:r>
              <a:rPr lang="zh-CN" altLang="en-US" sz="11640" b="0" i="0" u="none" spc="1164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PART.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34" name="文本"/>
          <p:cNvSpPr>
            <a:spLocks noGrp="1"/>
          </p:cNvSpPr>
          <p:nvPr>
            <p:ph type="ctrTitle"/>
          </p:nvPr>
        </p:nvSpPr>
        <p:spPr>
          <a:xfrm>
            <a:off x="8027559" y="6751845"/>
            <a:ext cx="2552487" cy="15637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410"/>
              </a:lnSpc>
            </a:pPr>
            <a:r>
              <a:rPr lang="zh-CN" altLang="en-US" sz="1284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0</a:t>
            </a:r>
            <a:r>
              <a:rPr lang="en-US" altLang="zh-CN" sz="1284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3</a:t>
            </a:r>
            <a:endParaRPr kumimoji="1" lang="en-US" altLang="zh-CN" sz="12840" b="0" i="0" u="none" spc="0" dirty="0">
              <a:solidFill>
                <a:srgbClr val="000000">
                  <a:alpha val="100000"/>
                </a:srgbClr>
              </a:solidFill>
              <a:latin typeface="Maven Pro Bold" charset="-122"/>
              <a:ea typeface="Maven Pro Bold" charset="-122"/>
              <a:cs typeface="Maven Pro Bold" charset="-122"/>
            </a:endParaRPr>
          </a:p>
        </p:txBody>
      </p:sp>
      <p:pic>
        <p:nvPicPr>
          <p:cNvPr id="2940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4780" y="7446996"/>
            <a:ext cx="2074751" cy="1312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35829" y="5134150"/>
            <a:ext cx="6278880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+mn-lt"/>
                <a:sym typeface="字魂58号-创中黑" panose="00000500000000000000" pitchFamily="2" charset="-122"/>
              </a:rPr>
              <a:t>技术实现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74589" y="7953582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数据库设计</a:t>
            </a:r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、后端开发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68772" y="8315109"/>
            <a:ext cx="12515491" cy="508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2710" dirty="0">
              <a:solidFill>
                <a:schemeClr val="tx1">
                  <a:lumMod val="50000"/>
                  <a:lumOff val="50000"/>
                </a:schemeClr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1750" y="-635"/>
            <a:ext cx="24383999" cy="13715999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97585" y="2192020"/>
            <a:ext cx="119367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我们的数据库采用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mysql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编辑，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运用sql语句对数据库中的数据进行增、删、改、查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  <a:sym typeface="+mn-ea"/>
              </a:rPr>
              <a:t>.</a:t>
            </a:r>
            <a:endParaRPr lang="zh-CN" altLang="en-US" sz="36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  <a:sym typeface="+mn-ea"/>
            </a:endParaRPr>
          </a:p>
          <a:p>
            <a:endParaRPr lang="zh-CN" altLang="en-US" sz="36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共有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5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个表，</a:t>
            </a:r>
            <a:r>
              <a:rPr lang="en-US" altLang="zh-CN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E-R</a:t>
            </a:r>
            <a:r>
              <a:rPr lang="zh-CN" altLang="en-US" sz="3600"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关系如右图：</a:t>
            </a:r>
          </a:p>
          <a:p>
            <a:endParaRPr lang="zh-CN" altLang="en-US" sz="3600"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sp>
        <p:nvSpPr>
          <p:cNvPr id="43" name="Title 6"/>
          <p:cNvSpPr txBox="1"/>
          <p:nvPr>
            <p:custDataLst>
              <p:tags r:id="rId1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数据库设计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288530" y="1306830"/>
            <a:ext cx="1565846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4990" y="12223750"/>
            <a:ext cx="1123251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195" y="3137535"/>
            <a:ext cx="14575155" cy="8271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215" y="6060440"/>
            <a:ext cx="5181600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03</a:t>
            </a:r>
          </a:p>
        </p:txBody>
      </p:sp>
      <p:sp>
        <p:nvSpPr>
          <p:cNvPr id="43" name="Title 6"/>
          <p:cNvSpPr txBox="1"/>
          <p:nvPr>
            <p:custDataLst>
              <p:tags r:id="rId1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数据库设计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288530" y="1306830"/>
            <a:ext cx="1565846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4990" y="12223750"/>
            <a:ext cx="1123251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626089" y="3449856"/>
            <a:ext cx="98776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3600"/>
              <a:t>用户设计</a:t>
            </a:r>
            <a:r>
              <a:rPr lang="en-US" altLang="zh-CN" sz="3600"/>
              <a:t>——user</a:t>
            </a:r>
            <a:r>
              <a:rPr lang="zh-CN" altLang="en-US" sz="3600">
                <a:ea typeface="宋体" panose="02010600030101010101" pitchFamily="2" charset="-122"/>
              </a:rPr>
              <a:t>表</a:t>
            </a:r>
            <a:endParaRPr lang="zh-CN" altLang="en-US" sz="3600"/>
          </a:p>
        </p:txBody>
      </p:sp>
      <p:sp>
        <p:nvSpPr>
          <p:cNvPr id="8" name="文本框 7"/>
          <p:cNvSpPr txBox="1"/>
          <p:nvPr/>
        </p:nvSpPr>
        <p:spPr>
          <a:xfrm>
            <a:off x="1232389" y="8678234"/>
            <a:ext cx="987760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3600"/>
              <a:t>心理咨询</a:t>
            </a:r>
            <a:r>
              <a:rPr lang="en-US" altLang="zh-CN" sz="3600"/>
              <a:t>——consult</a:t>
            </a:r>
            <a:r>
              <a:rPr lang="zh-CN" altLang="en-US" sz="3600">
                <a:ea typeface="宋体" panose="02010600030101010101" pitchFamily="2" charset="-122"/>
              </a:rPr>
              <a:t>表</a:t>
            </a:r>
            <a:endParaRPr lang="zh-CN" altLang="en-US" sz="3600"/>
          </a:p>
          <a:p>
            <a:endParaRPr lang="zh-CN" altLang="en-US" sz="3600"/>
          </a:p>
        </p:txBody>
      </p:sp>
      <p:pic>
        <p:nvPicPr>
          <p:cNvPr id="6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070" y="2219325"/>
            <a:ext cx="13162915" cy="363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070" y="7782560"/>
            <a:ext cx="13408660" cy="34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04</a:t>
            </a:r>
          </a:p>
        </p:txBody>
      </p:sp>
      <p:sp>
        <p:nvSpPr>
          <p:cNvPr id="43" name="Title 6"/>
          <p:cNvSpPr txBox="1"/>
          <p:nvPr>
            <p:custDataLst>
              <p:tags r:id="rId1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数据库设计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288530" y="1306830"/>
            <a:ext cx="1565846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54990" y="12223750"/>
            <a:ext cx="11232515" cy="0"/>
          </a:xfrm>
          <a:prstGeom prst="line">
            <a:avLst/>
          </a:prstGeom>
          <a:ln>
            <a:solidFill>
              <a:srgbClr val="C3D6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76229" y="2374801"/>
            <a:ext cx="98776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3600"/>
              <a:t>心理测试</a:t>
            </a:r>
            <a:r>
              <a:rPr lang="en-US" altLang="zh-CN" sz="3600"/>
              <a:t>——test</a:t>
            </a:r>
            <a:r>
              <a:rPr lang="zh-CN" altLang="en-US" sz="3600">
                <a:ea typeface="宋体" panose="02010600030101010101" pitchFamily="2" charset="-122"/>
              </a:rPr>
              <a:t>表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1928943" y="2374795"/>
            <a:ext cx="98776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3600"/>
              <a:t>主题选择</a:t>
            </a:r>
            <a:r>
              <a:rPr lang="en-US" altLang="zh-CN" sz="3600"/>
              <a:t>——topic</a:t>
            </a:r>
            <a:r>
              <a:rPr lang="zh-CN" altLang="en-US" sz="3600"/>
              <a:t>表</a:t>
            </a:r>
          </a:p>
        </p:txBody>
      </p:sp>
      <p:pic>
        <p:nvPicPr>
          <p:cNvPr id="11" name="图片 5"/>
          <p:cNvPicPr>
            <a:picLocks noChangeAspect="1"/>
          </p:cNvPicPr>
          <p:nvPr/>
        </p:nvPicPr>
        <p:blipFill>
          <a:blip r:embed="rId5"/>
          <a:srcRect l="-307" t="17984"/>
          <a:stretch>
            <a:fillRect/>
          </a:stretch>
        </p:blipFill>
        <p:spPr>
          <a:xfrm>
            <a:off x="11622405" y="3364230"/>
            <a:ext cx="12181840" cy="320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85" y="3267075"/>
            <a:ext cx="9789795" cy="3282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953624" y="9013726"/>
            <a:ext cx="987760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3600"/>
              <a:t>遇见自己</a:t>
            </a:r>
            <a:r>
              <a:rPr lang="en-US" altLang="zh-CN" sz="3600"/>
              <a:t>——meet</a:t>
            </a:r>
            <a:r>
              <a:rPr lang="zh-CN" altLang="en-US" sz="3600">
                <a:ea typeface="宋体" panose="02010600030101010101" pitchFamily="2" charset="-122"/>
              </a:rPr>
              <a:t>表</a:t>
            </a:r>
            <a:endParaRPr lang="zh-CN" altLang="en-US" sz="3600"/>
          </a:p>
        </p:txBody>
      </p:sp>
      <p:pic>
        <p:nvPicPr>
          <p:cNvPr id="16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490" y="7804150"/>
            <a:ext cx="15367000" cy="312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750" y="-635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4473" y="1407774"/>
            <a:ext cx="3745029" cy="3815096"/>
          </a:xfrm>
          <a:prstGeom prst="rect">
            <a:avLst/>
          </a:prstGeom>
        </p:spPr>
      </p:pic>
      <p:sp>
        <p:nvSpPr>
          <p:cNvPr id="924" name="文本"/>
          <p:cNvSpPr>
            <a:spLocks noGrp="1"/>
          </p:cNvSpPr>
          <p:nvPr>
            <p:ph type="ctrTitle"/>
          </p:nvPr>
        </p:nvSpPr>
        <p:spPr>
          <a:xfrm>
            <a:off x="5986241" y="2324514"/>
            <a:ext cx="10175112" cy="15198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4860"/>
              </a:lnSpc>
            </a:pPr>
            <a:r>
              <a:rPr lang="zh-CN" altLang="en-US" sz="12385" b="0" i="0" u="none" spc="1238" dirty="0">
                <a:ln w="2359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CONTENTS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04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8750" y="4490421"/>
            <a:ext cx="2074751" cy="13124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14400000">
            <a:off x="-7291883" y="1109974"/>
            <a:ext cx="12400632" cy="10145972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>
              <a:solidFill>
                <a:srgbClr val="E3CAB4"/>
              </a:solidFill>
              <a:cs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grpSp>
        <p:nvGrpSpPr>
          <p:cNvPr id="6" name="深度视觉·原创设计 https://www.docer.com/works?userid=22383862"/>
          <p:cNvGrpSpPr/>
          <p:nvPr/>
        </p:nvGrpSpPr>
        <p:grpSpPr>
          <a:xfrm>
            <a:off x="8961755" y="5033645"/>
            <a:ext cx="8512811" cy="1395096"/>
            <a:chOff x="6677336" y="1886960"/>
            <a:chExt cx="5350945" cy="697464"/>
          </a:xfrm>
        </p:grpSpPr>
        <p:sp>
          <p:nvSpPr>
            <p:cNvPr id="7" name="文本框 8"/>
            <p:cNvSpPr txBox="1"/>
            <p:nvPr/>
          </p:nvSpPr>
          <p:spPr>
            <a:xfrm>
              <a:off x="6677336" y="1886960"/>
              <a:ext cx="875444" cy="59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</a:p>
          </p:txBody>
        </p:sp>
        <p:sp>
          <p:nvSpPr>
            <p:cNvPr id="8" name="文本框 9"/>
            <p:cNvSpPr txBox="1"/>
            <p:nvPr/>
          </p:nvSpPr>
          <p:spPr>
            <a:xfrm>
              <a:off x="7480584" y="1898590"/>
              <a:ext cx="2414317" cy="4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思源黑体" panose="020B0500000000000000" pitchFamily="34" charset="-122"/>
                </a:rPr>
                <a:t>作品简介</a:t>
              </a:r>
            </a:p>
          </p:txBody>
        </p:sp>
        <p:sp>
          <p:nvSpPr>
            <p:cNvPr id="9" name="文本框 10"/>
            <p:cNvSpPr txBox="1"/>
            <p:nvPr/>
          </p:nvSpPr>
          <p:spPr>
            <a:xfrm>
              <a:off x="7480417" y="2323470"/>
              <a:ext cx="4547864" cy="260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简介、</a:t>
              </a:r>
              <a:r>
                <a:rPr lang="zh-CN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软件背景、必要性及意义、</a:t>
              </a:r>
              <a:r>
                <a:rPr lang="zh-CN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小组分工</a:t>
              </a:r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0" name="深度视觉·原创设计 https://www.docer.com/works?userid=22383862"/>
          <p:cNvGrpSpPr/>
          <p:nvPr/>
        </p:nvGrpSpPr>
        <p:grpSpPr>
          <a:xfrm>
            <a:off x="8961755" y="6856729"/>
            <a:ext cx="9523469" cy="1803650"/>
            <a:chOff x="6677336" y="1886960"/>
            <a:chExt cx="5986220" cy="901717"/>
          </a:xfrm>
        </p:grpSpPr>
        <p:sp>
          <p:nvSpPr>
            <p:cNvPr id="11" name="文本框 12"/>
            <p:cNvSpPr txBox="1"/>
            <p:nvPr/>
          </p:nvSpPr>
          <p:spPr>
            <a:xfrm>
              <a:off x="6677336" y="1886960"/>
              <a:ext cx="875444" cy="59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</a:p>
          </p:txBody>
        </p:sp>
        <p:sp>
          <p:nvSpPr>
            <p:cNvPr id="12" name="文本框 13"/>
            <p:cNvSpPr txBox="1"/>
            <p:nvPr/>
          </p:nvSpPr>
          <p:spPr>
            <a:xfrm>
              <a:off x="7480585" y="1898590"/>
              <a:ext cx="2414316" cy="41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defRPr>
              </a:lvl1pPr>
            </a:lstStyle>
            <a:p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思源黑体" panose="020B0500000000000000" pitchFamily="34" charset="-122"/>
                </a:rPr>
                <a:t>作品展示</a:t>
              </a:r>
            </a:p>
          </p:txBody>
        </p:sp>
        <p:sp>
          <p:nvSpPr>
            <p:cNvPr id="13" name="文本框 14"/>
            <p:cNvSpPr txBox="1"/>
            <p:nvPr/>
          </p:nvSpPr>
          <p:spPr>
            <a:xfrm>
              <a:off x="7529680" y="2311681"/>
              <a:ext cx="5133876" cy="47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首页及遇见自己界面、</a:t>
              </a:r>
              <a:r>
                <a:rPr lang="zh-CN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登录注册界面、</a:t>
              </a: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welcome</a:t>
              </a:r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界面、主题选择界面、心理咨询界面</a:t>
              </a:r>
            </a:p>
          </p:txBody>
        </p:sp>
      </p:grpSp>
      <p:grpSp>
        <p:nvGrpSpPr>
          <p:cNvPr id="14" name="深度视觉·原创设计 https://www.docer.com/works?userid=22383862"/>
          <p:cNvGrpSpPr/>
          <p:nvPr/>
        </p:nvGrpSpPr>
        <p:grpSpPr>
          <a:xfrm>
            <a:off x="8944425" y="8807529"/>
            <a:ext cx="8248650" cy="1358262"/>
            <a:chOff x="6677336" y="1886960"/>
            <a:chExt cx="5184900" cy="670860"/>
          </a:xfrm>
        </p:grpSpPr>
        <p:sp>
          <p:nvSpPr>
            <p:cNvPr id="3" name="文本框 16"/>
            <p:cNvSpPr txBox="1"/>
            <p:nvPr/>
          </p:nvSpPr>
          <p:spPr>
            <a:xfrm>
              <a:off x="6677336" y="1886960"/>
              <a:ext cx="875444" cy="592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</a:p>
          </p:txBody>
        </p:sp>
        <p:sp>
          <p:nvSpPr>
            <p:cNvPr id="16" name="文本框 17"/>
            <p:cNvSpPr txBox="1"/>
            <p:nvPr/>
          </p:nvSpPr>
          <p:spPr>
            <a:xfrm>
              <a:off x="7480585" y="1898590"/>
              <a:ext cx="2414316" cy="40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FFFFFF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defRPr>
              </a:lvl1pPr>
            </a:lstStyle>
            <a:p>
              <a:r>
                <a:rPr lang="zh-CN" alt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  <a:sym typeface="思源黑体" panose="020B0500000000000000" pitchFamily="34" charset="-122"/>
                </a:rPr>
                <a:t>技术实现</a:t>
              </a:r>
            </a:p>
          </p:txBody>
        </p:sp>
        <p:sp>
          <p:nvSpPr>
            <p:cNvPr id="17" name="文本框 18"/>
            <p:cNvSpPr txBox="1"/>
            <p:nvPr/>
          </p:nvSpPr>
          <p:spPr>
            <a:xfrm>
              <a:off x="7530079" y="2300013"/>
              <a:ext cx="4332157" cy="257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开发环境、技术、数据库设计、后端开发</a:t>
              </a:r>
            </a:p>
          </p:txBody>
        </p:sp>
      </p:grpSp>
      <p:sp>
        <p:nvSpPr>
          <p:cNvPr id="5" name="任意多边形 4"/>
          <p:cNvSpPr/>
          <p:nvPr/>
        </p:nvSpPr>
        <p:spPr>
          <a:xfrm>
            <a:off x="20038695" y="10556240"/>
            <a:ext cx="4344670" cy="3159125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10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9455288" y="12756599"/>
            <a:ext cx="1156058" cy="9587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95500" y="2697894"/>
            <a:ext cx="185547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i="0" dirty="0">
                <a:solidFill>
                  <a:srgbClr val="333333"/>
                </a:solidFill>
                <a:effectLst/>
                <a:latin typeface="Helvetica Neue"/>
              </a:rPr>
              <a:t>Maven</a:t>
            </a:r>
          </a:p>
          <a:p>
            <a:endParaRPr lang="en-US" altLang="zh-CN" sz="3600" b="0" i="0" dirty="0">
              <a:solidFill>
                <a:srgbClr val="FF0000"/>
              </a:solidFill>
              <a:effectLst/>
              <a:latin typeface="Helvetica Neue"/>
            </a:endParaRPr>
          </a:p>
          <a:p>
            <a:r>
              <a:rPr lang="en-US" altLang="zh-CN" sz="3600" b="0" i="0" dirty="0">
                <a:solidFill>
                  <a:srgbClr val="FF0000"/>
                </a:solidFill>
                <a:effectLst/>
                <a:latin typeface="Helvetica Neue"/>
              </a:rPr>
              <a:t>Apache Maven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Helvetica Neue"/>
              </a:rPr>
              <a:t>是一个项目管理和构建</a:t>
            </a:r>
            <a:r>
              <a:rPr lang="zh-CN" altLang="en-US" sz="3600" b="0" i="0" dirty="0">
                <a:solidFill>
                  <a:srgbClr val="FF0000"/>
                </a:solidFill>
                <a:effectLst/>
                <a:latin typeface="Helvetica Neue"/>
              </a:rPr>
              <a:t>工具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Helvetica Neue"/>
              </a:rPr>
              <a:t>。基于项目对象模型（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latin typeface="Helvetica Neue"/>
              </a:rPr>
              <a:t>POM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Helvetica Neue"/>
              </a:rPr>
              <a:t>）的概念，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latin typeface="Helvetica Neue"/>
              </a:rPr>
              <a:t>Maven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Helvetica Neue"/>
              </a:rPr>
              <a:t>可以从一条中心信息中管理项目的构建，报告和文档。</a:t>
            </a: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7124700"/>
            <a:ext cx="11696700" cy="5200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47875" y="5668805"/>
            <a:ext cx="607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Maven</a:t>
            </a:r>
            <a:r>
              <a:rPr lang="zh-CN" altLang="en-US" sz="4800" dirty="0"/>
              <a:t>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28825" y="5680011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0" i="0" u="none" strike="noStrike" baseline="0" dirty="0">
                <a:solidFill>
                  <a:srgbClr val="333333"/>
                </a:solidFill>
                <a:latin typeface="MicrosoftYaHei"/>
              </a:rPr>
              <a:t>构建的项目结构</a:t>
            </a:r>
            <a:endParaRPr lang="zh-CN" altLang="en-US" sz="48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71" y="6669971"/>
            <a:ext cx="14478000" cy="6472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057400" y="2539483"/>
            <a:ext cx="18345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>
                <a:solidFill>
                  <a:srgbClr val="FF0000"/>
                </a:solidFill>
                <a:latin typeface="Courier New" panose="02070309020205020404" pitchFamily="49" charset="0"/>
              </a:rPr>
              <a:t>Cookie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：客户端会话技术，将数据保存到客户端，以后每次请求都携带</a:t>
            </a:r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Courier New" panose="02070309020205020404" pitchFamily="49" charset="0"/>
                <a:ea typeface="微软雅黑" panose="020B0503020204020204" charset="-122"/>
              </a:rPr>
              <a:t>Cookie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数据进行访问。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4671935"/>
            <a:ext cx="18535650" cy="717698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5596646"/>
            <a:ext cx="13033151" cy="64239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18646" y="2470007"/>
            <a:ext cx="200025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数据库连接池</a:t>
            </a:r>
            <a:endParaRPr lang="en-US" altLang="zh-CN" sz="4800" b="1" i="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endParaRPr lang="en-US" altLang="zh-CN" sz="4800" b="1" i="0" dirty="0">
              <a:solidFill>
                <a:srgbClr val="00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4000" b="0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负责</a:t>
            </a:r>
            <a:r>
              <a:rPr lang="zh-CN" altLang="en-US" sz="4000" b="0" i="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分配</a:t>
            </a:r>
            <a:r>
              <a:rPr lang="zh-CN" altLang="en-US" sz="4000" b="0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zh-CN" altLang="en-US" sz="4000" b="0" i="0" dirty="0">
                <a:solidFill>
                  <a:srgbClr val="00B05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管理</a:t>
            </a:r>
            <a:r>
              <a:rPr lang="zh-CN" altLang="en-US" sz="4000" b="0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和</a:t>
            </a:r>
            <a:r>
              <a:rPr lang="zh-CN" altLang="en-US" sz="4000" b="0" i="0" dirty="0">
                <a:solidFill>
                  <a:srgbClr val="00B0F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释放</a:t>
            </a:r>
            <a:r>
              <a:rPr lang="zh-CN" altLang="en-US" sz="4000" b="0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数据库连接，它允许应用程序</a:t>
            </a:r>
            <a:r>
              <a:rPr lang="zh-CN" altLang="en-US" sz="4000" b="0" i="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重复</a:t>
            </a:r>
            <a:r>
              <a:rPr lang="zh-CN" altLang="en-US" sz="4000" b="0" i="0" dirty="0">
                <a:solidFill>
                  <a:srgbClr val="00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使用一个现有的数据库连接，而不是再重新建立一个</a:t>
            </a:r>
            <a:endParaRPr lang="zh-CN" altLang="en-US" sz="4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0750" y="2599272"/>
            <a:ext cx="2040255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MyBatis</a:t>
            </a:r>
          </a:p>
          <a:p>
            <a:endParaRPr lang="en-US" altLang="zh-CN" sz="360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是一款优秀的</a:t>
            </a:r>
            <a:r>
              <a:rPr lang="zh-CN" altLang="en-US" sz="3600" b="0" i="0" dirty="0">
                <a:solidFill>
                  <a:srgbClr val="00B0F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持久层</a:t>
            </a:r>
            <a:r>
              <a:rPr lang="zh-CN" altLang="en-US" sz="3600" b="0" i="0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3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用于简化</a:t>
            </a:r>
            <a:r>
              <a:rPr lang="en-US" altLang="zh-CN" sz="3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JDBC</a:t>
            </a:r>
            <a:r>
              <a:rPr lang="zh-CN" altLang="en-US" sz="360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rPr>
              <a:t>开发，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它支持自定义 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SQL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、存储过程以及高级映射。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MyBatis 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免除了几乎所有的 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JDBC 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代码以及设置参数和获取结果集的工作。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5848350"/>
            <a:ext cx="3276600" cy="2971800"/>
          </a:xfrm>
          <a:prstGeom prst="rect">
            <a:avLst/>
          </a:prstGeom>
        </p:spPr>
      </p:pic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494" y="6078072"/>
            <a:ext cx="13574806" cy="503865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54" y="6724433"/>
            <a:ext cx="14916150" cy="3798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38350" y="2480042"/>
            <a:ext cx="12192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4800" b="1" i="0" u="none" strike="noStrike" dirty="0">
                <a:solidFill>
                  <a:srgbClr val="FF0000"/>
                </a:solidFill>
                <a:latin typeface="OpenSans-Bold"/>
              </a:rPr>
              <a:t>MVC</a:t>
            </a:r>
            <a:r>
              <a:rPr lang="zh-CN" altLang="en-US" sz="4800" b="1" i="0" u="none" strike="noStrike" dirty="0">
                <a:solidFill>
                  <a:srgbClr val="FF0000"/>
                </a:solidFill>
                <a:latin typeface="MicrosoftYaHei-Bold"/>
              </a:rPr>
              <a:t>模式</a:t>
            </a:r>
            <a:endParaRPr lang="en-US" altLang="zh-CN" sz="4800" b="1" i="0" u="none" strike="noStrike" dirty="0">
              <a:solidFill>
                <a:srgbClr val="FF0000"/>
              </a:solidFill>
              <a:latin typeface="MicrosoftYaHei-Bold"/>
            </a:endParaRPr>
          </a:p>
          <a:p>
            <a:pPr algn="l"/>
            <a:endParaRPr lang="zh-CN" altLang="en-US" sz="3600" b="1" i="0" u="none" strike="noStrike" dirty="0">
              <a:solidFill>
                <a:srgbClr val="333333"/>
              </a:solidFill>
              <a:latin typeface="MicrosoftYaHei-Bold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MVC 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是一种分层开发的模式，其中：</a:t>
            </a:r>
            <a:endParaRPr lang="en-US" altLang="zh-CN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algn="l"/>
            <a:endParaRPr lang="zh-CN" altLang="en-US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M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：</a:t>
            </a: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Model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，业务模型，处理业务</a:t>
            </a:r>
            <a:endParaRPr lang="en-US" altLang="zh-CN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algn="l"/>
            <a:endParaRPr lang="zh-CN" altLang="en-US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V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：</a:t>
            </a: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View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，视图，界面展示</a:t>
            </a:r>
            <a:endParaRPr lang="en-US" altLang="zh-CN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algn="l"/>
            <a:endParaRPr lang="zh-CN" altLang="en-US" sz="3600" b="0" i="0" u="none" strike="noStrike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C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：</a:t>
            </a:r>
            <a:r>
              <a:rPr lang="en-US" altLang="zh-CN" sz="3600" b="0" i="0" u="none" strike="noStrike" dirty="0">
                <a:solidFill>
                  <a:srgbClr val="333333"/>
                </a:solidFill>
                <a:latin typeface="OpenSans-Regular"/>
              </a:rPr>
              <a:t>Controller</a:t>
            </a:r>
            <a:r>
              <a:rPr lang="zh-CN" altLang="en-US" sz="3600" b="0" i="0" u="none" strike="noStrike" dirty="0">
                <a:solidFill>
                  <a:srgbClr val="333333"/>
                </a:solidFill>
                <a:latin typeface="MicrosoftYaHei"/>
              </a:rPr>
              <a:t>，控制器，处理请求，调用模型和视图</a:t>
            </a:r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8286457"/>
            <a:ext cx="14630400" cy="5010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420850" y="4326701"/>
            <a:ext cx="98107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职责单一，互不影响。每个角色做它自己的事，各司其职。</a:t>
            </a:r>
            <a:endParaRPr lang="en-US" altLang="zh-CN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有利于分工协作。</a:t>
            </a:r>
            <a:endParaRPr lang="en-US" altLang="zh-CN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有利于组件重用</a:t>
            </a:r>
            <a:endParaRPr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13239750" y="3408652"/>
            <a:ext cx="4495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1" i="0" u="none" strike="noStrike" baseline="0" dirty="0">
                <a:solidFill>
                  <a:srgbClr val="333333"/>
                </a:solidFill>
                <a:latin typeface="OpenSans-Bold"/>
              </a:rPr>
              <a:t>MVC </a:t>
            </a:r>
            <a:r>
              <a:rPr lang="zh-CN" altLang="en-US" sz="3600" b="1" i="0" u="none" strike="noStrike" baseline="0" dirty="0">
                <a:solidFill>
                  <a:srgbClr val="333333"/>
                </a:solidFill>
                <a:latin typeface="MicrosoftYaHei-Bold"/>
              </a:rPr>
              <a:t>好处：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312104"/>
            <a:ext cx="16706850" cy="60412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33550" y="2481107"/>
            <a:ext cx="3048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i="0" u="none" strike="noStrike" baseline="0" dirty="0">
                <a:solidFill>
                  <a:srgbClr val="FF0000"/>
                </a:solidFill>
                <a:latin typeface="MicrosoftYaHei"/>
              </a:rPr>
              <a:t>三层架构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7300" y="10403896"/>
            <a:ext cx="19964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数据访问层：对数据库的</a:t>
            </a:r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OpenSans-Regular"/>
              </a:rPr>
              <a:t>CRUD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基本操作</a:t>
            </a:r>
            <a:endParaRPr lang="en-US" altLang="zh-CN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endParaRPr lang="zh-CN" altLang="en-US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业务逻辑层：对业务逻辑进行封装，组合数据访问层层中基本功能，形成复杂的业务逻辑功能。</a:t>
            </a:r>
            <a:endParaRPr lang="en-US" altLang="zh-CN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endParaRPr lang="en-US" altLang="zh-CN" sz="3600" b="0" i="0" u="none" strike="noStrike" baseline="0" dirty="0">
              <a:solidFill>
                <a:srgbClr val="333333"/>
              </a:solidFill>
              <a:latin typeface="MicrosoftYaHei"/>
            </a:endParaRPr>
          </a:p>
          <a:p>
            <a:pPr marL="571500" indent="-571500" algn="l">
              <a:buFont typeface="Wingdings" panose="05000000000000000000" pitchFamily="2" charset="2"/>
              <a:buChar char="l"/>
            </a:pP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表现层：接收请求，封装数据，调用业务逻辑层，响应数据</a:t>
            </a:r>
            <a:endParaRPr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6362700" y="9555468"/>
            <a:ext cx="422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LucidaConsole"/>
              </a:rPr>
              <a:t>com.journey.web</a:t>
            </a:r>
            <a:endParaRPr lang="zh-CN" altLang="en-US" sz="3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0972800" y="9547836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LucidaConsole"/>
              </a:rPr>
              <a:t>com.journey.service</a:t>
            </a:r>
            <a:endParaRPr lang="zh-CN" altLang="en-US" sz="3600" dirty="0">
              <a:latin typeface="LucidaConsole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944850" y="9532572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LucidaConsole"/>
              </a:rPr>
              <a:t>com.journey.mapper</a:t>
            </a:r>
            <a:endParaRPr lang="zh-CN" altLang="en-US" sz="3600" dirty="0">
              <a:latin typeface="LucidaConso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05050" y="3806553"/>
            <a:ext cx="1440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600" b="0" i="0" u="none" strike="noStrike" baseline="0" dirty="0">
                <a:solidFill>
                  <a:srgbClr val="FF0000"/>
                </a:solidFill>
                <a:latin typeface="LucidaConsole"/>
              </a:rPr>
              <a:t>AJAX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OpenSans-Bold"/>
              </a:rPr>
              <a:t>(Asynchronous JavaScript And XML)</a:t>
            </a:r>
            <a:r>
              <a:rPr lang="zh-CN" altLang="en-US" sz="3600" b="1" i="0" u="none" strike="noStrike" baseline="0" dirty="0">
                <a:solidFill>
                  <a:srgbClr val="FF0000"/>
                </a:solidFill>
                <a:latin typeface="MicrosoftYaHei-Bold"/>
              </a:rPr>
              <a:t>：异步的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OpenSans-Bold"/>
              </a:rPr>
              <a:t>JavaScript </a:t>
            </a:r>
            <a:r>
              <a:rPr lang="zh-CN" altLang="en-US" sz="3600" b="1" i="0" u="none" strike="noStrike" baseline="0" dirty="0">
                <a:solidFill>
                  <a:srgbClr val="FF0000"/>
                </a:solidFill>
                <a:latin typeface="MicrosoftYaHei-Bold"/>
              </a:rPr>
              <a:t>和 </a:t>
            </a:r>
            <a:r>
              <a:rPr lang="en-US" altLang="zh-CN" sz="3600" b="1" i="0" u="none" strike="noStrike" baseline="0" dirty="0">
                <a:solidFill>
                  <a:srgbClr val="FF0000"/>
                </a:solidFill>
                <a:latin typeface="OpenSans-Bold"/>
              </a:rPr>
              <a:t>XML</a:t>
            </a:r>
            <a:r>
              <a:rPr lang="zh-CN" altLang="en-US" sz="3600" b="1" i="0" u="none" strike="noStrike" baseline="0" dirty="0">
                <a:solidFill>
                  <a:srgbClr val="FF0000"/>
                </a:solidFill>
                <a:latin typeface="MicrosoftYaHei-Bold"/>
              </a:rPr>
              <a:t>。</a:t>
            </a:r>
            <a:endParaRPr lang="zh-CN" altLang="en-US" sz="3600" dirty="0"/>
          </a:p>
        </p:txBody>
      </p:sp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05050" y="2394466"/>
            <a:ext cx="2838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/>
              <a:t>AJAX</a:t>
            </a:r>
            <a:endParaRPr lang="zh-CN" altLang="en-US" sz="4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305050" y="514860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lang="zh-CN" altLang="en-US" sz="3600" b="1" i="0" u="none" strike="noStrike" baseline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与服务器进行数据交换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endParaRPr lang="zh-CN" altLang="en-US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2" y="6858001"/>
            <a:ext cx="22393836" cy="49036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05050" y="5030415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i="0" u="none" strike="noStrike" baseline="0" dirty="0">
                <a:solidFill>
                  <a:srgbClr val="333333"/>
                </a:solidFill>
                <a:latin typeface="MicrosoftYaHei-Bold"/>
              </a:rPr>
              <a:t>2.</a:t>
            </a:r>
            <a:r>
              <a:rPr lang="zh-CN" altLang="en-US" sz="3600" b="1" i="0" u="none" strike="noStrike" baseline="0" dirty="0">
                <a:solidFill>
                  <a:srgbClr val="333333"/>
                </a:solidFill>
                <a:latin typeface="MicrosoftYaHei-Bold"/>
              </a:rPr>
              <a:t>异步交互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：可以在</a:t>
            </a:r>
            <a:r>
              <a:rPr lang="zh-CN" altLang="en-US" sz="3600" b="1" i="0" u="none" strike="noStrike" baseline="0" dirty="0">
                <a:solidFill>
                  <a:srgbClr val="FF0000"/>
                </a:solidFill>
                <a:latin typeface="MicrosoftYaHei-Bold"/>
              </a:rPr>
              <a:t>不重新加载整个页面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的情况下，与服务器交换数据并</a:t>
            </a:r>
            <a:r>
              <a:rPr lang="zh-CN" altLang="en-US" sz="3600" b="1" i="0" u="none" strike="noStrike" baseline="0" dirty="0">
                <a:solidFill>
                  <a:srgbClr val="FF0000"/>
                </a:solidFill>
                <a:latin typeface="MicrosoftYaHei-Bold"/>
              </a:rPr>
              <a:t>更新部分网页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的技术</a:t>
            </a:r>
            <a:endParaRPr lang="zh-CN" altLang="en-US" sz="3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34" y="7114519"/>
            <a:ext cx="21694589" cy="5095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18" y="5692588"/>
            <a:ext cx="10756526" cy="18601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51530" y="2746489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i="0" u="none" strike="noStrike" baseline="0" dirty="0">
                <a:solidFill>
                  <a:srgbClr val="FF0000"/>
                </a:solidFill>
                <a:latin typeface="OpenSans-Regular"/>
              </a:rPr>
              <a:t>Axios</a:t>
            </a:r>
            <a:r>
              <a:rPr lang="zh-CN" altLang="en-US" sz="4800" b="1" i="0" u="none" strike="noStrike" baseline="0" dirty="0">
                <a:solidFill>
                  <a:srgbClr val="FF0000"/>
                </a:solidFill>
                <a:latin typeface="OpenSans-Regular"/>
              </a:rPr>
              <a:t>异步框架</a:t>
            </a:r>
            <a:endParaRPr lang="en-US" altLang="zh-CN" sz="4800" b="1" i="0" u="none" strike="noStrike" baseline="0" dirty="0">
              <a:solidFill>
                <a:srgbClr val="FF0000"/>
              </a:solidFill>
              <a:latin typeface="OpenSans-Regular"/>
            </a:endParaRPr>
          </a:p>
          <a:p>
            <a:endParaRPr lang="en-US" altLang="zh-CN" sz="3600" dirty="0">
              <a:solidFill>
                <a:srgbClr val="333333"/>
              </a:solidFill>
              <a:latin typeface="OpenSans-Regular"/>
            </a:endParaRPr>
          </a:p>
          <a:p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OpenSans-Regular"/>
              </a:rPr>
              <a:t>Axios 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对原生的</a:t>
            </a:r>
            <a:r>
              <a:rPr lang="en-US" altLang="zh-CN" sz="3600" b="0" i="0" u="none" strike="noStrike" baseline="0" dirty="0">
                <a:solidFill>
                  <a:srgbClr val="333333"/>
                </a:solidFill>
                <a:latin typeface="OpenSans-Regular"/>
              </a:rPr>
              <a:t>AJAX</a:t>
            </a:r>
            <a:r>
              <a:rPr lang="zh-CN" altLang="en-US" sz="3600" b="0" i="0" u="none" strike="noStrike" baseline="0" dirty="0">
                <a:solidFill>
                  <a:srgbClr val="333333"/>
                </a:solidFill>
                <a:latin typeface="MicrosoftYaHei"/>
              </a:rPr>
              <a:t>进行封装，简化书写。</a:t>
            </a:r>
            <a:endParaRPr lang="zh-CN" altLang="en-US" sz="3600" dirty="0"/>
          </a:p>
        </p:txBody>
      </p:sp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3787" y="8619067"/>
            <a:ext cx="152733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axios({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	method: </a:t>
            </a:r>
            <a:r>
              <a:rPr lang="en-US" altLang="zh-CN" sz="3600" dirty="0">
                <a:solidFill>
                  <a:srgbClr val="2A00FF"/>
                </a:solidFill>
                <a:latin typeface="Courier New" panose="02070309020205020404" pitchFamily="49" charset="0"/>
              </a:rPr>
              <a:t>"get"</a:t>
            </a:r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	url:</a:t>
            </a:r>
            <a:r>
              <a:rPr lang="en-US" altLang="zh-CN" sz="3600" dirty="0">
                <a:solidFill>
                  <a:srgbClr val="2A00FF"/>
                </a:solidFill>
                <a:latin typeface="Courier New" panose="02070309020205020404" pitchFamily="49" charset="0"/>
              </a:rPr>
              <a:t>"http://localhost:8080/mySpiritual/user/Login"</a:t>
            </a:r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 params: param                    </a:t>
            </a: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}).then((resp) =&gt; {</a:t>
            </a:r>
          </a:p>
          <a:p>
            <a:pPr algn="l"/>
            <a:endParaRPr lang="en-US" altLang="zh-CN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l"/>
            <a:r>
              <a:rPr lang="en-US" altLang="zh-CN" sz="36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1"/>
            </p:custDataLst>
          </p:nvPr>
        </p:nvSpPr>
        <p:spPr>
          <a:xfrm>
            <a:off x="997464" y="252664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后端开发</a:t>
            </a:r>
            <a:endParaRPr lang="zh-CN" altLang="en-US" sz="4000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8446" y="2745128"/>
            <a:ext cx="18592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i="0" u="none" strike="noStrike" baseline="0" dirty="0">
                <a:solidFill>
                  <a:srgbClr val="0070C0"/>
                </a:solidFill>
                <a:latin typeface="OpenSans-Bold"/>
              </a:rPr>
              <a:t>Web </a:t>
            </a:r>
            <a:r>
              <a:rPr lang="zh-CN" altLang="en-US" sz="4800" i="0" u="none" strike="noStrike" baseline="0" dirty="0">
                <a:solidFill>
                  <a:srgbClr val="0070C0"/>
                </a:solidFill>
                <a:latin typeface="MicrosoftYaHei-Bold"/>
              </a:rPr>
              <a:t>层的 </a:t>
            </a:r>
            <a:r>
              <a:rPr lang="en-US" altLang="zh-CN" sz="4800" i="0" u="none" strike="noStrike" baseline="0" dirty="0">
                <a:solidFill>
                  <a:srgbClr val="0070C0"/>
                </a:solidFill>
                <a:latin typeface="OpenSans-Bold"/>
              </a:rPr>
              <a:t>Servlet </a:t>
            </a:r>
            <a:r>
              <a:rPr lang="zh-CN" altLang="en-US" sz="4800" i="0" u="none" strike="noStrike" baseline="0" dirty="0">
                <a:solidFill>
                  <a:srgbClr val="0070C0"/>
                </a:solidFill>
                <a:latin typeface="MicrosoftYaHei-Bold"/>
              </a:rPr>
              <a:t>个数太多，不利于管理和编写</a:t>
            </a:r>
            <a:r>
              <a:rPr lang="en-US" altLang="zh-CN" sz="4800" i="0" u="none" strike="noStrike" baseline="0" dirty="0">
                <a:solidFill>
                  <a:srgbClr val="0070C0"/>
                </a:solidFill>
                <a:latin typeface="MicrosoftYaHei-Bold"/>
              </a:rPr>
              <a:t>,</a:t>
            </a:r>
            <a:r>
              <a:rPr lang="zh-CN" altLang="en-US" sz="4800" i="0" u="none" strike="noStrike" baseline="0" dirty="0">
                <a:solidFill>
                  <a:srgbClr val="0070C0"/>
                </a:solidFill>
                <a:latin typeface="MicrosoftYaHei-Bold"/>
              </a:rPr>
              <a:t>怎么办？</a:t>
            </a:r>
            <a:endParaRPr lang="zh-CN" altLang="en-US" sz="4800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9458" y="3909267"/>
            <a:ext cx="534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b="1" i="0" dirty="0">
                <a:solidFill>
                  <a:srgbClr val="FF0000"/>
                </a:solidFill>
                <a:effectLst/>
                <a:latin typeface="PingFang SC"/>
              </a:rPr>
              <a:t>框架设计的灵魂：</a:t>
            </a:r>
            <a:endParaRPr lang="zh-CN" altLang="en-US" sz="4800" b="1" i="0" dirty="0">
              <a:solidFill>
                <a:srgbClr val="4F4F4F"/>
              </a:solidFill>
              <a:effectLst/>
              <a:latin typeface="PingFang SC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95882" y="3816933"/>
            <a:ext cx="3881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</a:rPr>
              <a:t>Java</a:t>
            </a:r>
            <a:r>
              <a:rPr lang="zh-CN" altLang="en-US" sz="6000" b="1" dirty="0">
                <a:solidFill>
                  <a:srgbClr val="FF0000"/>
                </a:solidFill>
              </a:rPr>
              <a:t>反射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89845" y="5210494"/>
            <a:ext cx="15037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333333"/>
                </a:solidFill>
                <a:effectLst/>
                <a:latin typeface="-apple-system"/>
              </a:rPr>
              <a:t>对于</a:t>
            </a:r>
            <a:r>
              <a:rPr lang="zh-CN" altLang="en-US" sz="3600" b="0" i="0" dirty="0">
                <a:solidFill>
                  <a:srgbClr val="00B0F0"/>
                </a:solidFill>
                <a:effectLst/>
                <a:latin typeface="-apple-system"/>
              </a:rPr>
              <a:t>任意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-apple-system"/>
              </a:rPr>
              <a:t>一个类，都能够知道这个类的</a:t>
            </a:r>
            <a:r>
              <a:rPr lang="zh-CN" altLang="en-US" sz="3600" b="0" i="0" dirty="0">
                <a:solidFill>
                  <a:srgbClr val="FF0000"/>
                </a:solidFill>
                <a:effectLst/>
                <a:latin typeface="-apple-system"/>
              </a:rPr>
              <a:t>所有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-apple-system"/>
              </a:rPr>
              <a:t>属性和方法；对于</a:t>
            </a:r>
            <a:r>
              <a:rPr lang="zh-CN" altLang="en-US" sz="3600" b="0" i="0" dirty="0">
                <a:solidFill>
                  <a:srgbClr val="00B0F0"/>
                </a:solidFill>
                <a:effectLst/>
                <a:latin typeface="-apple-system"/>
              </a:rPr>
              <a:t>任意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-apple-system"/>
              </a:rPr>
              <a:t>一个对象，都能够调用它的</a:t>
            </a:r>
            <a:r>
              <a:rPr lang="zh-CN" altLang="en-US" sz="3600" b="0" i="0" dirty="0">
                <a:solidFill>
                  <a:srgbClr val="FF0000"/>
                </a:solidFill>
                <a:effectLst/>
                <a:latin typeface="-apple-system"/>
              </a:rPr>
              <a:t>任意</a:t>
            </a:r>
            <a:r>
              <a:rPr lang="zh-CN" altLang="en-US" sz="3600" b="0" i="0" dirty="0">
                <a:solidFill>
                  <a:srgbClr val="333333"/>
                </a:solidFill>
                <a:effectLst/>
                <a:latin typeface="-apple-system"/>
              </a:rPr>
              <a:t>一个方法和属性</a:t>
            </a:r>
            <a:endParaRPr lang="zh-CN" altLang="en-US" sz="36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46" y="5223449"/>
            <a:ext cx="15903066" cy="80263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702" y="6311956"/>
            <a:ext cx="9527980" cy="1436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482" y="8621178"/>
            <a:ext cx="10219765" cy="2349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1390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" y="-63617"/>
            <a:ext cx="7926265" cy="13843235"/>
          </a:xfrm>
          <a:prstGeom prst="rect">
            <a:avLst/>
          </a:prstGeom>
        </p:spPr>
      </p:pic>
      <p:pic>
        <p:nvPicPr>
          <p:cNvPr id="2320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884" y="3554413"/>
            <a:ext cx="13558256" cy="6606081"/>
          </a:xfrm>
          <a:prstGeom prst="rect">
            <a:avLst/>
          </a:prstGeom>
        </p:spPr>
      </p:pic>
      <p:sp>
        <p:nvSpPr>
          <p:cNvPr id="2789" name="文本"/>
          <p:cNvSpPr>
            <a:spLocks noGrp="1"/>
          </p:cNvSpPr>
          <p:nvPr>
            <p:ph type="ctrTitle"/>
          </p:nvPr>
        </p:nvSpPr>
        <p:spPr>
          <a:xfrm>
            <a:off x="6660515" y="5051425"/>
            <a:ext cx="11050270" cy="23768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0095"/>
              </a:lnSpc>
            </a:pPr>
            <a:r>
              <a:rPr lang="zh-CN" altLang="en-US" sz="16745" b="0" i="0" u="none" spc="1172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THANKS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80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8556" y="7539698"/>
            <a:ext cx="2074751" cy="131244"/>
          </a:xfrm>
          <a:prstGeom prst="rect">
            <a:avLst/>
          </a:prstGeom>
        </p:spPr>
      </p:pic>
      <p:sp>
        <p:nvSpPr>
          <p:cNvPr id="4273" name="文本"/>
          <p:cNvSpPr>
            <a:spLocks noGrp="1"/>
          </p:cNvSpPr>
          <p:nvPr>
            <p:ph type="ctrTitle"/>
          </p:nvPr>
        </p:nvSpPr>
        <p:spPr>
          <a:xfrm>
            <a:off x="9586595" y="7997190"/>
            <a:ext cx="5199380" cy="17310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50"/>
              </a:lnSpc>
            </a:pPr>
            <a:r>
              <a:rPr lang="zh-CN" altLang="en-US" sz="371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Designed by </a:t>
            </a:r>
            <a:r>
              <a:rPr lang="en-US" altLang="zh-CN" sz="371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Chenzhen</a:t>
            </a:r>
            <a:r>
              <a:rPr lang="en-US" altLang="zh-CN" sz="371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,Tangyuqian,</a:t>
            </a:r>
            <a:br>
              <a:rPr lang="en-US" altLang="zh-CN" sz="371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</a:br>
            <a:r>
              <a:rPr lang="en-US" altLang="zh-CN" sz="371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Wangchongyu</a:t>
            </a:r>
            <a:endParaRPr lang="en-US" altLang="zh-CN" sz="3710" b="0" i="0" u="none" spc="0" dirty="0">
              <a:solidFill>
                <a:srgbClr val="000000">
                  <a:alpha val="100000"/>
                </a:srgbClr>
              </a:solidFill>
              <a:latin typeface="Maven Pro Bold" charset="-122"/>
              <a:ea typeface="Maven Pro Bold" charset="-122"/>
              <a:cs typeface="Maven Pro Bold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6200000" flipV="1">
            <a:off x="-2197902" y="2889584"/>
            <a:ext cx="12333131" cy="7936199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19071455" y="-3486"/>
            <a:ext cx="5311984" cy="44054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16200000" flipV="1">
            <a:off x="7799643" y="4303707"/>
            <a:ext cx="2031226" cy="1307067"/>
          </a:xfrm>
          <a:prstGeom prst="triangle">
            <a:avLst/>
          </a:pr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156667" y="9533703"/>
            <a:ext cx="2312123" cy="19175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 19"/>
          <p:cNvSpPr/>
          <p:nvPr/>
        </p:nvSpPr>
        <p:spPr>
          <a:xfrm>
            <a:off x="20890535" y="11001321"/>
            <a:ext cx="3492900" cy="2714048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10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19455288" y="12756599"/>
            <a:ext cx="1156058" cy="9587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8"/>
          <p:cNvSpPr/>
          <p:nvPr/>
        </p:nvSpPr>
        <p:spPr>
          <a:xfrm flipV="1">
            <a:off x="20243165" y="268605"/>
            <a:ext cx="2967990" cy="1306830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 bldLvl="0" animBg="1"/>
      <p:bldP spid="2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224" y="3974932"/>
            <a:ext cx="6364853" cy="4177874"/>
          </a:xfrm>
          <a:prstGeom prst="rect">
            <a:avLst/>
          </a:prstGeom>
        </p:spPr>
      </p:pic>
      <p:sp>
        <p:nvSpPr>
          <p:cNvPr id="924" name="文本"/>
          <p:cNvSpPr>
            <a:spLocks noGrp="1"/>
          </p:cNvSpPr>
          <p:nvPr>
            <p:ph type="ctrTitle"/>
          </p:nvPr>
        </p:nvSpPr>
        <p:spPr>
          <a:xfrm>
            <a:off x="5140057" y="5002297"/>
            <a:ext cx="5439374" cy="13995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970"/>
              </a:lnSpc>
            </a:pPr>
            <a:r>
              <a:rPr lang="zh-CN" altLang="en-US" sz="11640" b="0" i="0" u="none" spc="1164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PART.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34" name="文本"/>
          <p:cNvSpPr>
            <a:spLocks noGrp="1"/>
          </p:cNvSpPr>
          <p:nvPr>
            <p:ph type="ctrTitle"/>
          </p:nvPr>
        </p:nvSpPr>
        <p:spPr>
          <a:xfrm>
            <a:off x="6583569" y="6401960"/>
            <a:ext cx="2552487" cy="15637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410"/>
              </a:lnSpc>
            </a:pPr>
            <a:r>
              <a:rPr lang="zh-CN" altLang="en-US" sz="1284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940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4780" y="7446996"/>
            <a:ext cx="2074751" cy="1312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35829" y="5134150"/>
            <a:ext cx="6278880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+mn-lt"/>
                <a:sym typeface="字魂58号-创中黑" panose="00000500000000000000" pitchFamily="2" charset="-122"/>
              </a:rPr>
              <a:t>作品简介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435829" y="7953582"/>
            <a:ext cx="10800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简介、软件背景、必要性及意义、小组分工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1750" y="-635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4473" y="1407774"/>
            <a:ext cx="3745029" cy="3815096"/>
          </a:xfrm>
          <a:prstGeom prst="rect">
            <a:avLst/>
          </a:prstGeom>
        </p:spPr>
      </p:pic>
      <p:sp>
        <p:nvSpPr>
          <p:cNvPr id="924" name="文本"/>
          <p:cNvSpPr>
            <a:spLocks noGrp="1"/>
          </p:cNvSpPr>
          <p:nvPr>
            <p:ph type="ctrTitle"/>
          </p:nvPr>
        </p:nvSpPr>
        <p:spPr>
          <a:xfrm>
            <a:off x="5986241" y="2324514"/>
            <a:ext cx="10175112" cy="151980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4860"/>
              </a:lnSpc>
            </a:pPr>
            <a:r>
              <a:rPr lang="zh-CN" altLang="en-US" sz="12380" b="1" dirty="0">
                <a:solidFill>
                  <a:schemeClr val="tx1">
                    <a:lumMod val="75000"/>
                    <a:lumOff val="25000"/>
                  </a:schemeClr>
                </a:solidFill>
                <a:ea typeface="字魂58号-创中黑" panose="00000500000000000000" pitchFamily="2" charset="-122"/>
                <a:cs typeface="+mn-lt"/>
                <a:sym typeface="字魂58号-创中黑" panose="00000500000000000000" pitchFamily="2" charset="-122"/>
              </a:rPr>
              <a:t>心灵驿站</a:t>
            </a:r>
          </a:p>
        </p:txBody>
      </p:sp>
      <p:pic>
        <p:nvPicPr>
          <p:cNvPr id="204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68750" y="4490421"/>
            <a:ext cx="2074751" cy="131244"/>
          </a:xfrm>
          <a:prstGeom prst="rect">
            <a:avLst/>
          </a:prstGeom>
        </p:spPr>
      </p:pic>
      <p:sp>
        <p:nvSpPr>
          <p:cNvPr id="4" name="直角三角形 3"/>
          <p:cNvSpPr/>
          <p:nvPr/>
        </p:nvSpPr>
        <p:spPr>
          <a:xfrm rot="14400000">
            <a:off x="-7273468" y="1217924"/>
            <a:ext cx="12400632" cy="10145972"/>
          </a:xfrm>
          <a:prstGeom prst="rtTriangle">
            <a:avLst/>
          </a:prstGeom>
          <a:solidFill>
            <a:srgbClr val="E3CAB4"/>
          </a:solidFill>
          <a:ln>
            <a:noFill/>
          </a:ln>
          <a:effectLst>
            <a:outerShdw blurRad="1016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>
              <a:solidFill>
                <a:srgbClr val="E3CAB4"/>
              </a:solidFill>
              <a:cs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rgbClr val="CDB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20038695" y="10556240"/>
            <a:ext cx="4344670" cy="3159125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solidFill>
            <a:srgbClr val="E3C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10">
              <a:ea typeface="字魂58号-创中黑" panose="00000500000000000000" pitchFamily="2" charset="-122"/>
              <a:cs typeface="+mn-lt"/>
              <a:sym typeface="字魂58号-创中黑" panose="00000500000000000000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19455288" y="12756599"/>
            <a:ext cx="1156058" cy="9587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675120" y="5267960"/>
            <a:ext cx="1533271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4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	</a:t>
            </a:r>
            <a:r>
              <a:rPr lang="zh-CN" altLang="en-US" sz="4000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本网站是一门有关心理辅导的网站。用户可以在本网站注册、登录、修改个人资料、进行心理测试及心理咨询，还能根据自己的年龄段查看相应阶段的现象。我们旨在避免或消除青少年种种心理压力而造成的心理应激、心理危机或心理障碍，增进心身健康，以积极的、正常的心理状态去适应当前和发展的社会环境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1750" y="-63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软件背景、必要性及意义</a:t>
            </a:r>
            <a:endParaRPr lang="zh-CN" altLang="en-US" sz="6600" b="1" spc="3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02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1922760" y="1306830"/>
            <a:ext cx="1102423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任意多边形 37"/>
          <p:cNvSpPr/>
          <p:nvPr>
            <p:custDataLst>
              <p:tags r:id="rId3"/>
            </p:custDataLst>
          </p:nvPr>
        </p:nvSpPr>
        <p:spPr bwMode="auto">
          <a:xfrm>
            <a:off x="2797873" y="2873870"/>
            <a:ext cx="2467496" cy="2467496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36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0"/>
          <p:cNvSpPr/>
          <p:nvPr>
            <p:custDataLst>
              <p:tags r:id="rId4"/>
            </p:custDataLst>
          </p:nvPr>
        </p:nvSpPr>
        <p:spPr bwMode="auto">
          <a:xfrm>
            <a:off x="3763028" y="3712031"/>
            <a:ext cx="537185" cy="791173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36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2170" y="2874010"/>
            <a:ext cx="159397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</a:rPr>
              <a:t>在我国社会变迁过程中，社会生活发生了许多复杂的变化，青少年心理健康问题一直是社会所关注的焦点问题之一，各个学校对学生的心理健康的问题都相当重视，经常性的组织对学生进行心理调查，以达到尽早发现，尽早治疗的目的。</a:t>
            </a:r>
          </a:p>
        </p:txBody>
      </p:sp>
      <p:sp>
        <p:nvSpPr>
          <p:cNvPr id="51" name="任意多边形 37"/>
          <p:cNvSpPr/>
          <p:nvPr>
            <p:custDataLst>
              <p:tags r:id="rId5"/>
            </p:custDataLst>
          </p:nvPr>
        </p:nvSpPr>
        <p:spPr bwMode="auto">
          <a:xfrm>
            <a:off x="2798001" y="8083821"/>
            <a:ext cx="2467496" cy="2467496"/>
          </a:xfrm>
          <a:custGeom>
            <a:avLst/>
            <a:gdLst/>
            <a:ahLst/>
            <a:cxnLst>
              <a:cxn ang="0">
                <a:pos x="432" y="906"/>
              </a:cxn>
              <a:cxn ang="0">
                <a:pos x="490" y="906"/>
              </a:cxn>
              <a:cxn ang="0">
                <a:pos x="906" y="490"/>
              </a:cxn>
              <a:cxn ang="0">
                <a:pos x="906" y="432"/>
              </a:cxn>
              <a:cxn ang="0">
                <a:pos x="490" y="16"/>
              </a:cxn>
              <a:cxn ang="0">
                <a:pos x="432" y="16"/>
              </a:cxn>
              <a:cxn ang="0">
                <a:pos x="16" y="432"/>
              </a:cxn>
              <a:cxn ang="0">
                <a:pos x="16" y="490"/>
              </a:cxn>
              <a:cxn ang="0">
                <a:pos x="432" y="906"/>
              </a:cxn>
            </a:cxnLst>
            <a:rect l="0" t="0" r="r" b="b"/>
            <a:pathLst>
              <a:path w="922" h="922">
                <a:moveTo>
                  <a:pt x="432" y="906"/>
                </a:moveTo>
                <a:cubicBezTo>
                  <a:pt x="448" y="922"/>
                  <a:pt x="474" y="922"/>
                  <a:pt x="490" y="906"/>
                </a:cubicBezTo>
                <a:cubicBezTo>
                  <a:pt x="906" y="490"/>
                  <a:pt x="906" y="490"/>
                  <a:pt x="906" y="490"/>
                </a:cubicBezTo>
                <a:cubicBezTo>
                  <a:pt x="922" y="474"/>
                  <a:pt x="922" y="448"/>
                  <a:pt x="906" y="432"/>
                </a:cubicBezTo>
                <a:cubicBezTo>
                  <a:pt x="490" y="16"/>
                  <a:pt x="490" y="16"/>
                  <a:pt x="490" y="16"/>
                </a:cubicBezTo>
                <a:cubicBezTo>
                  <a:pt x="474" y="0"/>
                  <a:pt x="448" y="0"/>
                  <a:pt x="432" y="16"/>
                </a:cubicBezTo>
                <a:cubicBezTo>
                  <a:pt x="16" y="432"/>
                  <a:pt x="16" y="432"/>
                  <a:pt x="16" y="432"/>
                </a:cubicBezTo>
                <a:cubicBezTo>
                  <a:pt x="0" y="448"/>
                  <a:pt x="0" y="474"/>
                  <a:pt x="16" y="490"/>
                </a:cubicBezTo>
                <a:lnTo>
                  <a:pt x="432" y="90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36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PA_ImportSvg_636766911470554120"/>
          <p:cNvSpPr/>
          <p:nvPr>
            <p:custDataLst>
              <p:tags r:id="rId6"/>
            </p:custDataLst>
          </p:nvPr>
        </p:nvSpPr>
        <p:spPr>
          <a:xfrm>
            <a:off x="3700295" y="8948016"/>
            <a:ext cx="662909" cy="739106"/>
          </a:xfrm>
          <a:custGeom>
            <a:avLst/>
            <a:gdLst/>
            <a:ahLst/>
            <a:cxnLst/>
            <a:rect l="l" t="t" r="r" b="b"/>
            <a:pathLst>
              <a:path w="10566400" h="11785601">
                <a:moveTo>
                  <a:pt x="9753600" y="11785602"/>
                </a:moveTo>
                <a:lnTo>
                  <a:pt x="812800" y="11785602"/>
                </a:lnTo>
                <a:cubicBezTo>
                  <a:pt x="364134" y="11785602"/>
                  <a:pt x="0" y="11421468"/>
                  <a:pt x="0" y="10972802"/>
                </a:cubicBezTo>
                <a:lnTo>
                  <a:pt x="0" y="2032002"/>
                </a:lnTo>
                <a:cubicBezTo>
                  <a:pt x="0" y="1582929"/>
                  <a:pt x="364134" y="1219202"/>
                  <a:pt x="812800" y="1219202"/>
                </a:cubicBezTo>
                <a:lnTo>
                  <a:pt x="1625600" y="1219202"/>
                </a:lnTo>
                <a:lnTo>
                  <a:pt x="1625600" y="1625602"/>
                </a:lnTo>
                <a:cubicBezTo>
                  <a:pt x="1625600" y="2299007"/>
                  <a:pt x="2171396" y="2844802"/>
                  <a:pt x="2844800" y="2844802"/>
                </a:cubicBezTo>
                <a:cubicBezTo>
                  <a:pt x="3517798" y="2844802"/>
                  <a:pt x="4064000" y="2299006"/>
                  <a:pt x="4064000" y="1625602"/>
                </a:cubicBezTo>
                <a:lnTo>
                  <a:pt x="4064000" y="1219202"/>
                </a:lnTo>
                <a:lnTo>
                  <a:pt x="6502400" y="1219202"/>
                </a:lnTo>
                <a:lnTo>
                  <a:pt x="6502400" y="1625602"/>
                </a:lnTo>
                <a:cubicBezTo>
                  <a:pt x="6502400" y="2299007"/>
                  <a:pt x="7048602" y="2844802"/>
                  <a:pt x="7721600" y="2844802"/>
                </a:cubicBezTo>
                <a:cubicBezTo>
                  <a:pt x="8394598" y="2844802"/>
                  <a:pt x="8940800" y="2299006"/>
                  <a:pt x="8940800" y="1625602"/>
                </a:cubicBezTo>
                <a:lnTo>
                  <a:pt x="8940800" y="1219202"/>
                </a:lnTo>
                <a:lnTo>
                  <a:pt x="9753600" y="1219202"/>
                </a:lnTo>
                <a:cubicBezTo>
                  <a:pt x="10202266" y="1219202"/>
                  <a:pt x="10566400" y="1582931"/>
                  <a:pt x="10566400" y="2032002"/>
                </a:cubicBezTo>
                <a:lnTo>
                  <a:pt x="10566400" y="10972802"/>
                </a:lnTo>
                <a:cubicBezTo>
                  <a:pt x="10566400" y="11421468"/>
                  <a:pt x="10202266" y="11785602"/>
                  <a:pt x="9753600" y="11785602"/>
                </a:cubicBezTo>
                <a:close/>
                <a:moveTo>
                  <a:pt x="9753600" y="4064002"/>
                </a:moveTo>
                <a:lnTo>
                  <a:pt x="812800" y="4064002"/>
                </a:lnTo>
                <a:lnTo>
                  <a:pt x="812800" y="10972802"/>
                </a:lnTo>
                <a:lnTo>
                  <a:pt x="9753600" y="10972802"/>
                </a:lnTo>
                <a:close/>
                <a:moveTo>
                  <a:pt x="2844800" y="6096002"/>
                </a:moveTo>
                <a:lnTo>
                  <a:pt x="1625600" y="6096002"/>
                </a:lnTo>
                <a:lnTo>
                  <a:pt x="1625600" y="4876802"/>
                </a:lnTo>
                <a:lnTo>
                  <a:pt x="2844800" y="4876802"/>
                </a:lnTo>
                <a:close/>
                <a:moveTo>
                  <a:pt x="2844800" y="8128002"/>
                </a:moveTo>
                <a:lnTo>
                  <a:pt x="1625600" y="8128002"/>
                </a:lnTo>
                <a:lnTo>
                  <a:pt x="1625600" y="6908802"/>
                </a:lnTo>
                <a:lnTo>
                  <a:pt x="2844800" y="6908802"/>
                </a:lnTo>
                <a:close/>
                <a:moveTo>
                  <a:pt x="2844800" y="10160002"/>
                </a:moveTo>
                <a:lnTo>
                  <a:pt x="1625600" y="10160002"/>
                </a:lnTo>
                <a:lnTo>
                  <a:pt x="1625600" y="8940802"/>
                </a:lnTo>
                <a:lnTo>
                  <a:pt x="2844800" y="8940802"/>
                </a:lnTo>
                <a:close/>
                <a:moveTo>
                  <a:pt x="4876800" y="6096002"/>
                </a:moveTo>
                <a:lnTo>
                  <a:pt x="3657600" y="6096002"/>
                </a:lnTo>
                <a:lnTo>
                  <a:pt x="3657600" y="4876802"/>
                </a:lnTo>
                <a:lnTo>
                  <a:pt x="4876800" y="4876802"/>
                </a:lnTo>
                <a:close/>
                <a:moveTo>
                  <a:pt x="4876800" y="8128002"/>
                </a:moveTo>
                <a:lnTo>
                  <a:pt x="3657600" y="8128002"/>
                </a:lnTo>
                <a:lnTo>
                  <a:pt x="3657600" y="6908802"/>
                </a:lnTo>
                <a:lnTo>
                  <a:pt x="4876800" y="6908802"/>
                </a:lnTo>
                <a:close/>
                <a:moveTo>
                  <a:pt x="4876800" y="10160002"/>
                </a:moveTo>
                <a:lnTo>
                  <a:pt x="3657600" y="10160002"/>
                </a:lnTo>
                <a:lnTo>
                  <a:pt x="3657600" y="8940802"/>
                </a:lnTo>
                <a:lnTo>
                  <a:pt x="4876800" y="8940802"/>
                </a:lnTo>
                <a:close/>
                <a:moveTo>
                  <a:pt x="6908800" y="6096002"/>
                </a:moveTo>
                <a:lnTo>
                  <a:pt x="5689600" y="6096002"/>
                </a:lnTo>
                <a:lnTo>
                  <a:pt x="5689600" y="4876802"/>
                </a:lnTo>
                <a:lnTo>
                  <a:pt x="6908800" y="4876802"/>
                </a:lnTo>
                <a:close/>
                <a:moveTo>
                  <a:pt x="6908800" y="8128002"/>
                </a:moveTo>
                <a:lnTo>
                  <a:pt x="5689600" y="8128002"/>
                </a:lnTo>
                <a:lnTo>
                  <a:pt x="5689600" y="6908802"/>
                </a:lnTo>
                <a:lnTo>
                  <a:pt x="6908800" y="6908802"/>
                </a:lnTo>
                <a:close/>
                <a:moveTo>
                  <a:pt x="6908800" y="10160002"/>
                </a:moveTo>
                <a:lnTo>
                  <a:pt x="5689600" y="10160002"/>
                </a:lnTo>
                <a:lnTo>
                  <a:pt x="5689600" y="8940802"/>
                </a:lnTo>
                <a:lnTo>
                  <a:pt x="6908800" y="8940802"/>
                </a:lnTo>
                <a:close/>
                <a:moveTo>
                  <a:pt x="8940800" y="6096002"/>
                </a:moveTo>
                <a:lnTo>
                  <a:pt x="7721600" y="6096002"/>
                </a:lnTo>
                <a:lnTo>
                  <a:pt x="7721600" y="4876802"/>
                </a:lnTo>
                <a:lnTo>
                  <a:pt x="8940800" y="4876802"/>
                </a:lnTo>
                <a:close/>
                <a:moveTo>
                  <a:pt x="8940800" y="8128002"/>
                </a:moveTo>
                <a:lnTo>
                  <a:pt x="7721600" y="8128002"/>
                </a:lnTo>
                <a:lnTo>
                  <a:pt x="7721600" y="6908802"/>
                </a:lnTo>
                <a:lnTo>
                  <a:pt x="8940800" y="6908802"/>
                </a:lnTo>
                <a:close/>
                <a:moveTo>
                  <a:pt x="8940800" y="10160002"/>
                </a:moveTo>
                <a:lnTo>
                  <a:pt x="7721600" y="10160002"/>
                </a:lnTo>
                <a:lnTo>
                  <a:pt x="7721600" y="8940802"/>
                </a:lnTo>
                <a:lnTo>
                  <a:pt x="8940800" y="8940802"/>
                </a:lnTo>
                <a:close/>
                <a:moveTo>
                  <a:pt x="7709002" y="2438402"/>
                </a:moveTo>
                <a:cubicBezTo>
                  <a:pt x="7266839" y="2438402"/>
                  <a:pt x="6908800" y="2079957"/>
                  <a:pt x="6908800" y="1638200"/>
                </a:cubicBezTo>
                <a:lnTo>
                  <a:pt x="6908800" y="800203"/>
                </a:lnTo>
                <a:cubicBezTo>
                  <a:pt x="6908800" y="358040"/>
                  <a:pt x="7266839" y="1"/>
                  <a:pt x="7709002" y="1"/>
                </a:cubicBezTo>
                <a:cubicBezTo>
                  <a:pt x="8151165" y="1"/>
                  <a:pt x="8509205" y="358040"/>
                  <a:pt x="8509205" y="800203"/>
                </a:cubicBezTo>
                <a:lnTo>
                  <a:pt x="8509205" y="1638200"/>
                </a:lnTo>
                <a:cubicBezTo>
                  <a:pt x="8509205" y="2079957"/>
                  <a:pt x="8151165" y="2438402"/>
                  <a:pt x="7709002" y="2438402"/>
                </a:cubicBezTo>
                <a:close/>
                <a:moveTo>
                  <a:pt x="2832202" y="2438402"/>
                </a:moveTo>
                <a:cubicBezTo>
                  <a:pt x="2390039" y="2438402"/>
                  <a:pt x="2032000" y="2079957"/>
                  <a:pt x="2032000" y="1638200"/>
                </a:cubicBezTo>
                <a:lnTo>
                  <a:pt x="2032000" y="800203"/>
                </a:lnTo>
                <a:cubicBezTo>
                  <a:pt x="2032000" y="358040"/>
                  <a:pt x="2390039" y="1"/>
                  <a:pt x="2832202" y="1"/>
                </a:cubicBezTo>
                <a:cubicBezTo>
                  <a:pt x="3274366" y="1"/>
                  <a:pt x="3632405" y="358040"/>
                  <a:pt x="3632405" y="800203"/>
                </a:cubicBezTo>
                <a:lnTo>
                  <a:pt x="3632405" y="1638200"/>
                </a:lnTo>
                <a:cubicBezTo>
                  <a:pt x="3632405" y="2079957"/>
                  <a:pt x="3273960" y="2438402"/>
                  <a:pt x="2832202" y="243840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ot="0" spcFirstLastPara="0" vert="horz" wrap="square" lIns="182871" tIns="91435" rIns="182871" bIns="9143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36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4095" y="8083550"/>
            <a:ext cx="129495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/>
              <a:t>开发本网站是为了让更多的青少年了解自己的心理健康状态。由于现在学习，生活与就业的压力不断的加大，现今的大学生也面临着来自社会与家庭的重重压力，如果得不到老师或家长的正确引导很可能误入歧途。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" y="-63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857250" marR="0" lvl="0" indent="-857250" algn="l" defTabSz="9137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6600" b="1" spc="30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小组分工</a:t>
            </a: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03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0328275" y="1297940"/>
            <a:ext cx="12618720" cy="889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C9F754DE-2CAD-44b6-B708-469DEB6407EB-1" descr="w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6985" y="2520315"/>
            <a:ext cx="7867650" cy="9799320"/>
          </a:xfrm>
          <a:prstGeom prst="rect">
            <a:avLst/>
          </a:prstGeom>
        </p:spPr>
      </p:pic>
      <p:pic>
        <p:nvPicPr>
          <p:cNvPr id="5" name="图片 4" descr="产品经理规范输出文档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" y="2520315"/>
            <a:ext cx="8131810" cy="9804400"/>
          </a:xfrm>
          <a:prstGeom prst="rect">
            <a:avLst/>
          </a:prstGeom>
        </p:spPr>
      </p:pic>
      <p:pic>
        <p:nvPicPr>
          <p:cNvPr id="4" name="C9F754DE-2CAD-44b6-B708-469DEB6407EB-3" descr="wp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815" y="2520315"/>
            <a:ext cx="8609330" cy="9843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35"/>
            <a:ext cx="24383999" cy="13715999"/>
          </a:xfrm>
          <a:prstGeom prst="rect">
            <a:avLst/>
          </a:prstGeom>
        </p:spPr>
      </p:pic>
      <p:pic>
        <p:nvPicPr>
          <p:cNvPr id="457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1224" y="3974932"/>
            <a:ext cx="6364853" cy="4177874"/>
          </a:xfrm>
          <a:prstGeom prst="rect">
            <a:avLst/>
          </a:prstGeom>
        </p:spPr>
      </p:pic>
      <p:sp>
        <p:nvSpPr>
          <p:cNvPr id="924" name="文本"/>
          <p:cNvSpPr>
            <a:spLocks noGrp="1"/>
          </p:cNvSpPr>
          <p:nvPr>
            <p:ph type="ctrTitle"/>
          </p:nvPr>
        </p:nvSpPr>
        <p:spPr>
          <a:xfrm>
            <a:off x="8027402" y="5148347"/>
            <a:ext cx="5439374" cy="139958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3970"/>
              </a:lnSpc>
            </a:pPr>
            <a:r>
              <a:rPr lang="zh-CN" altLang="en-US" sz="11640" b="0" i="0" u="none" spc="1164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PART.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34" name="文本"/>
          <p:cNvSpPr>
            <a:spLocks noGrp="1"/>
          </p:cNvSpPr>
          <p:nvPr>
            <p:ph type="ctrTitle"/>
          </p:nvPr>
        </p:nvSpPr>
        <p:spPr>
          <a:xfrm>
            <a:off x="8027559" y="6751845"/>
            <a:ext cx="2552487" cy="15637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410"/>
              </a:lnSpc>
            </a:pPr>
            <a:r>
              <a:rPr lang="zh-CN" altLang="en-US" sz="1284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0</a:t>
            </a:r>
            <a:r>
              <a:rPr lang="en-US" altLang="zh-CN" sz="12840" b="0" i="0" u="none" spc="0" dirty="0">
                <a:solidFill>
                  <a:srgbClr val="000000">
                    <a:alpha val="100000"/>
                  </a:srgbClr>
                </a:solidFill>
                <a:latin typeface="Maven Pro Bold" charset="-122"/>
                <a:ea typeface="Maven Pro Bold" charset="-122"/>
                <a:cs typeface="Maven Pro Bold" charset="-122"/>
              </a:rPr>
              <a:t>2</a:t>
            </a:r>
            <a:endParaRPr kumimoji="1" lang="en-US" altLang="zh-CN" sz="12840" b="0" i="0" u="none" spc="0" dirty="0">
              <a:solidFill>
                <a:srgbClr val="000000">
                  <a:alpha val="100000"/>
                </a:srgbClr>
              </a:solidFill>
              <a:latin typeface="Maven Pro Bold" charset="-122"/>
              <a:ea typeface="Maven Pro Bold" charset="-122"/>
              <a:cs typeface="Maven Pro Bold" charset="-122"/>
            </a:endParaRPr>
          </a:p>
        </p:txBody>
      </p:sp>
      <p:pic>
        <p:nvPicPr>
          <p:cNvPr id="2940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74780" y="7446996"/>
            <a:ext cx="2074751" cy="1312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35829" y="5134150"/>
            <a:ext cx="6278880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+mn-lt"/>
                <a:sym typeface="字魂58号-创中黑" panose="00000500000000000000" pitchFamily="2" charset="-122"/>
              </a:rPr>
              <a:t>作品展示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38965" y="7831455"/>
            <a:ext cx="11893475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首页及遇见自己界面、</a:t>
            </a:r>
            <a:r>
              <a:rPr lang="zh-CN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登录注册界面、</a:t>
            </a:r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welcome</a:t>
            </a:r>
            <a:r>
              <a:rPr lang="zh-CN" altLang="en-US" sz="44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界面、主题选择界面、心理咨询界面、</a:t>
            </a:r>
          </a:p>
          <a:p>
            <a:pPr algn="l"/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36" y="4249324"/>
            <a:ext cx="2459072" cy="2502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" y="-63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571500" marR="0" lvl="0" indent="-571500" algn="l" defTabSz="913765" rtl="0" eaLnBrk="1" fontAlgn="auto" latinLnBrk="0" hangingPunct="1">
              <a:lnSpc>
                <a:spcPct val="90000"/>
              </a:lnSpc>
              <a:buClrTx/>
              <a:buSzTx/>
              <a:buFont typeface="Wingdings" panose="05000000000000000000" charset="0"/>
              <a:buChar char="l"/>
            </a:pPr>
            <a:r>
              <a:rPr lang="zh-CN" altLang="en-US"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首页</a:t>
            </a: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09750" y="4320540"/>
            <a:ext cx="621982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4400" dirty="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4000" b="1" dirty="0">
                <a:sym typeface="+mn-ea"/>
              </a:rPr>
              <a:t>首页的登录动画可以让用户简明了解我们的软件，用户点击进入后会跳转到登录界面。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6004560" y="1306830"/>
            <a:ext cx="16942435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585" y="3104515"/>
            <a:ext cx="13953490" cy="93319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443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1750" y="-635"/>
            <a:ext cx="24383999" cy="13715999"/>
          </a:xfrm>
          <a:prstGeom prst="rect">
            <a:avLst/>
          </a:prstGeom>
        </p:spPr>
      </p:pic>
      <p:sp>
        <p:nvSpPr>
          <p:cNvPr id="43" name="Title 6"/>
          <p:cNvSpPr txBox="1"/>
          <p:nvPr>
            <p:custDataLst>
              <p:tags r:id="rId2"/>
            </p:custDataLst>
          </p:nvPr>
        </p:nvSpPr>
        <p:spPr>
          <a:xfrm>
            <a:off x="997464" y="269207"/>
            <a:ext cx="21949664" cy="1683942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lIns="179991" tIns="93595" rIns="179991" bIns="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571500" indent="-571500">
              <a:buFont typeface="Wingdings" panose="05000000000000000000" charset="0"/>
              <a:buChar char="l"/>
            </a:pPr>
            <a:r>
              <a:rPr sz="6600" b="1">
                <a:solidFill>
                  <a:schemeClr val="tx1">
                    <a:lumMod val="95000"/>
                    <a:lumOff val="5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Arial" panose="020B0604020202020204" pitchFamily="34" charset="0"/>
              </a:rPr>
              <a:t>登录、注册界面</a:t>
            </a:r>
          </a:p>
        </p:txBody>
      </p:sp>
      <p:sp>
        <p:nvSpPr>
          <p:cNvPr id="14" name="等腰三角形 13"/>
          <p:cNvSpPr/>
          <p:nvPr/>
        </p:nvSpPr>
        <p:spPr>
          <a:xfrm flipV="1">
            <a:off x="22353170" y="-124"/>
            <a:ext cx="2031226" cy="130706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4800">
              <a:solidFill>
                <a:prstClr val="white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46995" y="269240"/>
            <a:ext cx="14052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02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865745" y="5565140"/>
            <a:ext cx="7355205" cy="417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上方的小爪子是一个密码复杂程度判断的可视化界面。根据用户密码的复杂程度会变化颜色。</a:t>
            </a: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(0~6</a:t>
            </a: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简单、</a:t>
            </a: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6~10</a:t>
            </a: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中等、</a:t>
            </a: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10</a:t>
            </a:r>
            <a:r>
              <a:rPr lang="zh-CN" altLang="en-US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以上复杂</a:t>
            </a:r>
            <a:r>
              <a:rPr lang="en-US" altLang="zh-CN" sz="3600" dirty="0">
                <a:solidFill>
                  <a:schemeClr val="accent3">
                    <a:lumMod val="50000"/>
                  </a:schemeClr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)</a:t>
            </a:r>
            <a:endParaRPr lang="zh-CN" altLang="en-US" sz="3600" dirty="0">
              <a:solidFill>
                <a:schemeClr val="accent3">
                  <a:lumMod val="50000"/>
                </a:schemeClr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185910" y="1306830"/>
            <a:ext cx="12512040" cy="0"/>
          </a:xfrm>
          <a:prstGeom prst="line">
            <a:avLst/>
          </a:prstGeom>
          <a:ln>
            <a:solidFill>
              <a:srgbClr val="95B3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7985" y="3065780"/>
            <a:ext cx="8021320" cy="7865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" y="3065780"/>
            <a:ext cx="7323455" cy="7867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VkZDY2MzdkODEwNmQ5YmZiMGYyNTIzMmYwOWY2OD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76"/>
  <p:tag name="KSO_WM_UNIT_COLOR_SCHEME_PARENT_PAGE" val="0_3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UNIT_DIAGRAM_SCHEMECOLOR_ID" val="6"/>
  <p:tag name="KSO_WM_UNIT_VALUE" val="103*9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3_1"/>
  <p:tag name="KSO_WM_UNIT_ID" val="custom20205255_11*q_h_x*1_3_1"/>
  <p:tag name="KSO_WM_TEMPLATE_CATEGORY" val="custom"/>
  <p:tag name="KSO_WM_TEMPLATE_INDEX" val="20205255"/>
  <p:tag name="KSO_WM_UNIT_LAYERLEVEL" val="1_1_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COLORSCHEME_VERSION" val="3.2"/>
  <p:tag name="KSO_WM_SLIDE_ID" val="custom20205255_11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3"/>
  <p:tag name="KSO_WM_SLIDE_INDEX" val="11"/>
  <p:tag name="KSO_WM_SLIDE_SIZE" val="893.25*340.95"/>
  <p:tag name="KSO_WM_SLIDE_POSITION" val="32*119.15"/>
  <p:tag name="KSO_WM_DIAGRAM_GROUP_CODE" val="q1-1"/>
  <p:tag name="KSO_WM_SLIDE_DIAGTYPE" val="q"/>
  <p:tag name="KSO_WM_TAG_VERSION" val="1.0"/>
  <p:tag name="KSO_WM_BEAUTIFY_FLAG" val="#wm#"/>
  <p:tag name="KSO_WM_TEMPLATE_CATEGORY" val="custom"/>
  <p:tag name="KSO_WM_TEMPLATE_INDEX" val="20205255"/>
  <p:tag name="KSO_WM_SLIDE_LAYOUT" val="a_q"/>
  <p:tag name="KSO_WM_SLIDE_LAYOUT_CNT" val="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2;36;4"/>
  <p:tag name="KSO_WM_UNIT_BLOCK" val="0"/>
  <p:tag name="KSO_WM_UNIT_ISCONTENTSTITLE" val="0"/>
  <p:tag name="KSO_WM_UNIT_ISNUMDGMTITLE" val="0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PLACING_PICTURE_MD4" val="0"/>
  <p:tag name="KSO_WM_DIAGRAM_GROUP_CODE" val="q1-1"/>
  <p:tag name="KSO_WM_UNIT_TYPE" val="a"/>
  <p:tag name="KSO_WM_UNIT_INDEX" val="1"/>
  <p:tag name="KSO_WM_UNIT_ID" val="custom20205255_11*a*1"/>
  <p:tag name="KSO_WM_TEMPLATE_CATEGORY" val="custom"/>
  <p:tag name="KSO_WM_TEMPLATE_INDEX" val="20205255"/>
  <p:tag name="KSO_WM_UNIT_LAYERLEVEL" val="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8"/>
  <p:tag name="KSO_WM_UNIT_COLOR_SCHEME_PARENT_PAGE" val="0_3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custom20205255_11*q_h_i*1_1_2"/>
  <p:tag name="KSO_WM_TEMPLATE_CATEGORY" val="custom"/>
  <p:tag name="KSO_WM_TEMPLATE_INDEX" val="20205255"/>
  <p:tag name="KSO_WM_UNIT_LAYERLEVEL" val="1_1_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1"/>
  <p:tag name="KSO_WM_UNIT_COLOR_SCHEME_PARENT_PAGE" val="0_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  <p:tag name="KSO_WM_UNIT_VALUE" val="110*75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x"/>
  <p:tag name="KSO_WM_UNIT_INDEX" val="1_1_1"/>
  <p:tag name="KSO_WM_UNIT_ID" val="custom20205255_11*q_h_x*1_1_1"/>
  <p:tag name="KSO_WM_TEMPLATE_CATEGORY" val="custom"/>
  <p:tag name="KSO_WM_TEMPLATE_INDEX" val="20205255"/>
  <p:tag name="KSO_WM_UNIT_LAYERLEVEL" val="1_1_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8"/>
  <p:tag name="KSO_WM_UNIT_COLOR_SCHEME_PARENT_PAGE" val="0_3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6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custom20205255_11*q_h_i*1_3_2"/>
  <p:tag name="KSO_WM_TEMPLATE_CATEGORY" val="custom"/>
  <p:tag name="KSO_WM_TEMPLATE_INDEX" val="20205255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czNjYzNDk0MDEzIiwKCSJHcm91cElkIiA6ICIxNDcwNzM0OTYiLAoJIkltYWdlIiA6ICJpVkJPUncwS0dnb0FBQUFOU1VoRVVnQUFBeFlBQUFMRUNBWUFBQUNWUDZZM0FBQUFDWEJJV1hNQUFBc1RBQUFMRXdFQW1wd1lBQUFnQUVsRVFWUjRuT3pkZVZpVTVlSSs4SHNZa0ZYMkFVVnhBVFJRWE5KRXhNU0ZOQ2sxOVp0YVptbm1GbGt1bWJsa1d1WVNHUjVRTSsxbzdoNXozejNpaWh0cTdnc0tJU0lJeUE0Q3Nnd3p2ei80elhzWVo0QVpCaG1XKzNOZFhqTHY4anpQRU9GN3o3T0o1SEs1SEVSRVJFUkVSQm9TaVVTaWw0OFo2S01oUkVSRVJFUlV0ekJZRUJFUkVSR1J6aGdzaUlpSWlJaElad3dXUkVSRVJFU2tNd1lMSWlJaUlpTFNHWU1GRVJFUkVSSHBqTUdDaUlpSWlJaDB4bUJCUkVSRVJFUTZZN0FnSWlJaUlpS2RNVmdRRVJFUkVaSE9HQ3lJaUlpSWlFaG5EQlpFUkVSRVJLUXpCZ3NpSWlJaUl0SVpnd1VSRVJFUkVlbU13WUtJaUlpSWlIVEdZRUZFUkVSRVJEcGpzQ0FpSWlJaUlwMHhXQkFSRVJFUmtjNFlMSWlJaUlpSVNHY01Ga1JFUkVSRXBETUdDeUlpSWlJaTBobURCUkVSRVJFUjZZekJnb2lJaUlpSWRNWmdRVVJFUkVSRU9tT3dJQ0lpSWlJaW5URllFQkVSRVJHUnpoZ3NpSWlJaUloSVp3d1dSRVJFUkVTa013WUxJaUlpSWlMU0dZTUZFUkVSRVJIcGpNR0NpSWlJaUloMHhtQkJSRVJFUkVRNlk3QWdJaUlpSWlLZE1WZ1FFUkVSRVpIT0dDeUlpSWlJaUVobkRCWkVSRVJFUktRekJnc2lJaUlpSXRJWmd3VVJFUkVSRWVtTXdZS0lpSWlJaUhUR1lFRkVSRVJFUkRwanNDQWlJaUlpSXAweFdCQVJFUkVSa2M0WUxJaUlpSWlJU0djTUZrUkVSRVJFcERNR0N5SWlJaUlpMGhtREJSRVJFUkVSNll6QmdvaUlpSWlJZE1aZ1FVUkVSRVJFT21Pd0lDSWlJaUlpblRGWUVCRVJFUkdSemhnc2lJaUlpSWhJWnd3V1JFUkVSRVNrTXdZTElpSWlJaUxTR1lNRkVSRVJFUkhwak1HQ2lJaUlpSWgweG1CQlJFUkVSRVE2WTdBZ0lpS3FoOUxUMHpGcjFpemN1SEZEN2ZuOC9Iek1uRGtUNGVIaDFkd3lJcXF0RFBYZEFDSWlJcXArNXVibVNFOVB4NElGQzdCeTVVbzRPenNybmQrOGVUTnUzTGlCbmoxN3FyMS81ODZkVmRJT0p5Y25kTy9lSFFDd2RldFdiTml3b2RKbGhZYUdBZ0RPbkRtRDlQVDBxbWdlaGc0ZFdpWGxFTlVIREJaRVJFVDFrTEd4TVdiUG5vM0preWZqMnJWclNzRWlLaW9LdTNidGdyKy9QOTU5OTEyMTk2OWR1N1pLMnRHMWExY2hXQ2lzWDc5ZTVicURCdzlpNzk2OTVaNVQyTDE3Tng0OGVGQWw3V093SU5JY2d3VVJFVkU5MExkdjN6TFByVnExQ3F0V3JWSTVmdlRvVVJ3OWVsVHBtSUdCQWY3NzMvOEt2UVBxU0tWU0RCbzBDQjA3ZHNUaXhZdTFidXZMdlNjQVlHVmxWZUU1aFJVclZwUmJma0JBQU5MUzByQnQyemFJeFdLdDIwZEU2akZZRUJFUjFRT3paczBxOS95cFU2ZHc1Y29WVEpreUJhYW1wbVZlSnhLSktxd3JLaW9LUlVWRjhQYjIxcnFkcjFweWNqS2lvcUl3ZlBod2hncWlLc1pnUVVSRVZBLzQrZm1WZS83eTVjdXdzYkhCZ0FFRHRDcFgzVnlMaUlnSUFFQlNVbEtaY3pIYzNOencrdXV2cXoxWFh1OUtlZWRLaTR1TFUzdjg1TW1UQUlBMmJkcVVlWTJDdXQ0Uklpb2Jnd1VSRVZFOWtwMmRqYXlzTEpYak1URXhhTnEwYWJrUDIrb2V0TXViYTFIZUJPOUJnd2FWR1N4MG5XTUJBR1BIamkyemJnQllzR0JCdWVjQmxEdmNpNGhVTVZnUUVSSHBVVlJVRkc3ZHVvV0VoQVFVRlJWVmVIMjNidDNnNCtOVDZmb09IanhZN3NwTDVUMlFsL1dnUFdqUUlIejU1WmNhdDZHaVhnZGQ1MWdvZlB6eHgvamtrMDhBQUNrcEtSZzVjaVFXTGx5b05FUXJJU0VCbzBlUHhzOC8vNHhPblRvQkFEWnQyb1RObXpkcjltYUlTTUJnUVVSRXBBY3ZYcnpBeVpNbjhmRGhROWpaMmNITnpRMVdWbFlWem1Hb3F1RTUybndhWDVsbFlOZXNXWVBqeDQ5ajkrN2RXclpNL1RBbVJTOUxlZWVJU0w4WUxJaUlpS3FaVENiRDd0MjdrWjJkallFREI2SjE2OWI2YmxLVnk4L1BSM1oyZHFYdUxhL1hwS0loVGhWSlRVMVZDaWZKeWNrNmxVZEUvOE5nUVVSRVZNM0N3OE9Sa3BLQ2p6NzZDQTRPRG5wcGc2YVRvQ3RMSnBOcHRJSlVhZjcrL3VqU3BZc1F0UEx5OGhBVUZJU3dzREJNbWpRSkF3WU13Tnk1YzVHWW1JaWZmdm9KTFZxMEFGQ3lpM2hxYXFwR2RRUUhCMnZWSmlMU0hJTUZFUkZSTlhyeDRnVXVYNzZNTGwyNjZDMVVBT29uU0pkRjNlVG9pdVRrNU1ETXpFeXJlMnh0YldGcmF3c0F1SDc5T29LRGc1R1dsb2JaczJlamQrL2VBSUFmZi93UmMrZk94ZVRKa3pGbXpCZ01IanhZNmI2S2xEWEhnb2gweDJCQlJFUlVqV0ppWWlDVHlkQ3laVXU5dGtPYnVScGxUWTR1VDB4TURCbzFhcVQxZmJHeHNkaTBhUlBDd3NJZ2tVaXdiTmt5dUx1N0MrZE5UVTBSR0JpSWxTdFhZczJhTlRoNDhDQ0dEUnNHUHorL2N2ZmZJS0pYajhHQ2lJaW9HaWttR2tza0VyMjJvNkk5SEVyVGRuSjBYRndjNHVMaTBMOS9mNDN2dVgzN052YnYzNDl6NTg3QjFOUVVZOGFNd2NhTkczSDI3Rm1sWUFFQWhvYUdPSHo0TU5xMWE0Y1hMMTRnT0RnWWE5YXNnWmVYRjd5OHZOQ3ZYNzh5NjVrM2I1NVc3NFdJTk1kZ1FVUkVWSTNrY2prQW9FR0RCbnB0aDY2VG9CVXNMUzFWZWdvMmJ0d0lBRGgyN0JoU1UxUHhmLy8zZjNqampUZUU4ODdPemtwRGx5SWlJakJ6NWt5WW1KaGcyTEJoR0Q1OE9BQmd3NFlOc0xTMExMTnVOemMzQkFRRUlEdzhISWNQSDhhRkN4ZGdiMjlmN3R5T0tWT21vRU9IRHNMcjVPVGtDbmNsSnlMTk1GZ1FFUkhWUTFXMTNPekx5OGtxZWhsNjl1d0pkM2QzN05xMUM3Tm56NGFMaXd0R2pCaUJYcjE2cWN6djhQRHdRR0JnSU56YzNJUjVHUmN2WGdRQU5HL2V2TUwyZVh0N3c5dmJHMWxaV1JVT2g3SzN0MWNhQmlZV2l5c3NuNGcwdzJCQlJFUkVPbnYwNkJIV3JsMkxhOWV1d2QzZEhkT21UWU81dVRuZWUrODlIRHQyRE51M2I4ZVNKVXV3Y2VOR2pCdzVFbSs5OVpiU1EzMzc5dTJGci9Qejg3RnAweWFZbVptaFk4ZU9HcmVoTW5OQmlLanFNRmdRRVJIVlExV3gzR3hHUmdiQ3c4Tng4dVJKM0xwMUN5S1JDUDM3OTBkQVFJRFFjMkJrWklTQkF3ZWlmLy8rT0hMa0NMWnMyWUpseTVaaDI3WnRHRE5tREhyMTZxVTBkQ2srUGg1TGxpeEJkSFEwdnZ6eVM2MVhsaXB0OCtiTktqdG9selhINHR0dnY2MTBQVVJVZ3NHQ2lJaW9IdEpsdWRsbno1NWgzcng1ZVB6NE1lUnlPY1JpTVh4OWZURml4SWd5Ti9zek1qTENlKys5aDc1OSsyTG56cDNZdVhNbkZpOWVqTHk4UEx6NzdydVFTcVZZdlhvMWpodzVBcmxjamdrVEptRFFvRUU2dmNkQmd3Wmg4T0RCV3QrM2I5OCtIRGh3UUtlNmllb2pCZ3NpSXFKNnhNM05EZjcrL2xvdE45dTVjMmZrNStjTHJ4MGRIZUh1N283R2pSdkR5OHNMYjc3NXBzYkRrTXpNekRCNjlHajQrL3ZqMEtGRDhQZjNCMUN5MHBPTmpRMDhQVDB4Y2VKRXVMbTVsVnRPaXhZdFlHZG5WK1o1SHg4ZmVIcDZhdlUrRmRxM2I0K01qQXl0N3lPcTcwUnl4ZklVUkVSRTlNcGR2SGdSbHk1ZHd0ZGZmNjN2cGhBUlZacEl6ZkpyQnZwb0NCRVJFUkVSMVMwTUZrUkVSRVJFcERNR0N5SWlJaUlpMGhtREJSRVJFUkVSNll6QmdvaUlpSWlJZE1aZ1FVUkVSRVJFT21Pd0lDSWlJaUlpblRGWUVCRVJFUkdSemhnc2lJaUlpSWhJWnd3V1JFUkVSRVNrTXdZTElpSWlJaUxTR1lNRkVSRVJFUkhwak1HQ2lJaUlpSWgweG1CQlJFUkVSRVE2WTdBZ0lpSWlJaUtkTVZnUUVSRVJFWkhPR0N5SWlJaUlpRWhuREJaRVJFUkVSS1F6QmdzaUlpSWlJdElaZ3dVUkVSRVJFZW1Nd1lLSWlJaUlpSFRHWUVGRVJFUkVSRHBqc0NBaUlpSWlJcDB4V0JBUkVSRVJrYzRZTElpSWlJaUlTR2NNRmtSRVJFUkVwRE1HQ3lJaUlpSWkwaG1EQlJFUkVSRVI2WXpCZ29pSWlJaUlkTVpnUVVSRVJFUkVPbU93SUNJaUlpSWluVEZZRUJFUkVSR1J6aGdzaUlpSWlJaElaNGI2YmdBUlVYV1RTcVdJalkxRlNrb0tYcng0Z2VMaVluMDNpYXFCV0N5R3Fha3BKQklKbWpkdkRrUEQrdmRQNFAzNzk5R21UUnQ5TjBOcnUzZnZoclcxTmZyMDZRT1JTS1R2NWhCUkdlcmZiMVVpcXRmUzA5TngvLzU5Mk5uWndjUERBeFlXRmhDTHhmcHVGbFdENHVKaTVPVGtJQ0VoQWVIaDRXalRwZzFzYlczMTNheHFjLzc4ZWZ6d3d3LzQ1cHR2MEs5ZlB3QkFUazRPaGd3Wm9uRVpvYUdoS3NmNjl1MWJxZmI0Ky90ait2VHBGVjVYVUZDQURSczJ3TlhWRlg1K2ZsclZjZTNhTldSbVpsYXFmVTVPVHZEdzhGQTZ0blhyVm16WXNLRlM1UUgvKy82ZE9YTUc2ZW5wbFM2bnRLRkRoMVpKT1VSVmdjR0NpT3FOOVBSMDNMdDNENTZlbnJDeHNkRjNjNmlhaWNWaVdGbFp3Y3JLQ2hrWkdiaDc5eTdhdG0xYmI4S0ZqNDhQM04zZHNYTGxTbmg2ZXNMSnlVazR0M3o1Y2xoWldRRUFMbDI2aEQvKytBUHIxNjhYemljbUptTHUzTGxsbHQyMmJWdjQrdnBxM0piVnExZHJmTzJsUzVlUW41K1A5OTkvWCtON0ZMWnQyNGJidDI5cmZSOVFFbnhlRGhZS3BiODNDZ2NQSHNUZXZYdkxQYWV3ZS9kdVBIandvRkx0ZWhtREJkVWtEQlpFVkM5SXBWTGN2Mytmb1lJQUFEWTJOdkQwOU1TOWUvZmc3ZTFkTDRaRkdSZ1k0TnR2djhXRUNSTVFHQmlJb0tBZzRaeVRrNU1Rc0NJakl3RUF6czdPR3BmZHNtVkxyUjV3eXdvV3YvMzJtOUlEZUdrLy9QQkR1V1VPR1RJRUFRRUJTc2QrL1BGSFNLVlNqZHVsVUZHSVVmZTlVUVN6OHM0cHJGaXhvdHp5QXdJQ2tKYVdobTNidHJGSGxXcVZ1ditibElnSVFHeHNMT3pzN0JncVNHQmpZd003T3p2RXhzYkMxZFZWMzgycEZrMmJOc1hJa1NOeCtQQmhKQ2NudzhMQ0FnQXdZc1FJbFdzck84UkpZZVhLbFRoOStqUjI3OTZ0OWIxVHBrelI2dnJnNEdDMXg4M056Yld1VzkrU2s1TVJGUldGNGNPSE0xUlFyY05nUVVUMVFrcEtTcG5ER3FqK2NuSnl3b01IRCtwTnNBQ0FEejc0QUFNSERvU1ZsUlZ5Y25JQUFHdlhyaFUrVlQ5Ly9qeFdyRmlCSFR0MkNQY2tKQ1JnMnJScFd0WHo0c1VMWkdkblY2cU5Bd1lNME9yNnNvTEZxMUplNk5JMGtNWEZ4YWs5ZnZMa1NRQkFtelp0eXJ4R1FadGVKYUxxd0dCQlJQWENpeGN2aEU5bmlSUXNMQ3lRbDVlbjcyWlVLME5EUTVXaE9XWm1ac0wvSDhiR3hnQ2c5UCtMbVptWjF2WElaTEk2dTRLVHJuTXNBR0RzMkxIbDFyRmd3WUlLMjZGdU1qMlJQakZZRUZHOVVGeGN6R0VGcEVJc0Z1dDl1ZUdvcUNqY3VuVUxDUWtKS0NvcXF2RDZidDI2d2NmSFI2czZJaUlpOFBqeFkrRzFqNCtQVXJnWU5XcVV5ajN2dnZ1dVZuVzhyTEN3RUEwYU5LalV2UmN1WE5DcDdsZE4xemtXQ2g5Ly9ERSsrZVFUQUNXOXFpTkhqc1RDaFF2aDdlMHRYSk9Ra0lEUm8wZmo1NTkvUnFkT25RQUFtelp0d3ViTm0zVitIMFJWamNHQ2lJaElEMTY4ZUlHVEowL2k0Y09Ic0xPemc1dWJHNnlzckNyOGxMOHl3MS9PblR1SGZmdjJRUzZYUXlxVm9rV0xGa29QdXl0WHJvUzF0VFdBa29mNjFhdFhZOHVXTGNMNWhJUUV6Snc1VTZzNnM3T3pZV2xwcVhWYkFjMCtyZGRFVUZBUWpoNDlXaVZsbGFadWlGSldWbGFGNTRqcU9nWUxJaUlpUGRpOWV6ZXlzN014Y09CQXRHN2QrcFhXTldIQ0JFeVlNQUVSRVJINDZxdXZoT01aR1JuQzBKM0N3a0lBRUZaUlVyd0dBSHQ3ZTZ4ZnZ4NXhjWEVhQjV2azVHUTRPRGhVcXIyN2R1M1M2dnFLVm5INi9QUFB0U3F2b3VWd3l4dkdWTkVRcDRxa3BxWXFoWlBrNUdTZHlpT3FUZ3dXUkVSRWVwQ1Nrb0tQUHZxbzBnL2ZWYUV5RDhpYWpPdlB5OHREWW1JaUhCMGRFUjRlcmpTMFJ4TmxEUjJxTEczM2VvaU1qRlM3MklPL3Z6KzZkT2tpQk1HOHZEd0VCUVVoTEN3TWt5Wk53b0FCQXpCMzdsd2tKaWJpcDU5K1Fvc1dMUUNVN0tHVG1wcXFVZDNWUFJHZHFDb3hXQkFSRVZValJZOUFseTVkOUJvcUZHYk5tcVcwby9YSmt5ZXhkT2xTaElhR0lpRWhBZGV2WDhlQUFRTncvUGh4L1BMTEx4cVZlZVBHRGNqbGNrUkZSV0hldkhtMWJwTHhyRm16MUI2M3RiVVY5dnU0ZnYwNmdvT0RrWmFXaHRtelo2TjM3OTRBU3ZiT21EdDNMaVpQbm93eFk4Wmc4T0RCU3ZkVnBLdzVGa1MxQVlNRkVSRlJOY3JJeUFCUXNxbGNUZmJvMFNOY3VIQUJtelp0UXJObXpiUzY5OWl4WXpBME5FU25UcDBRRmhhbWRkM0hqeC9YK3A3cUVoc2JpMDJiTmlFc0xBd1NpUVRMbGkyRHU3dTdjTjdVMUJTQmdZRll1WElsMXF4Wmc0TUhEMkxZc0dIdzgvT0RxYW1wSGx0TzlPb3hXQkFSRVZXamdvSUNBSUJFSXRGelMvNW43dHk1aUl1THcvUG56NUdibXdzQW1EaHhJZ0JBSkJMaGp6Lyt3TUNCQTlYZXUzanhZcVdlbDZ0WHJ5SThQTHpjQituMTY5ZkQzTndjLy8zdmZ5R1R5ZEMvZjMrbFNldWE5b3k4YXQ5OTl4MzY5dTJMbmoxNzR2YnQyOWkvZnovT25Uc0hVMU5UakJrekJoczNic1RaczJlVmdnVlFzcVR2NGNPSDBhNWRPN3g0OFFMQndjRllzMllOdkx5ODRPWGxoWDc5K3BWWjU3eDU4MTcxMnlKNlpSZ3NpSWlJcXBGY0xnZUFTaS9GK2lyWTJOakF5TWdJalJvMWdxT2pJeHdkSGVIZzRBQ0pSSUw0K0hnRUJ3Y2pQVDFkN2IxZHVuUVJ2bzZKaWNHU0pVdGdabWFHc1dQSFl2djI3V3J2VVV3QXYzbnpKczZjT1lQKy9mc3JuZGQyNkpTdXU0U3JrNXViaTh1WEw4UEl5QWdPRGc2WU9YTW1URXhNTUd6WU1Bd2ZQaHdBc0dIRGhuSlh2bkp6YzBOQVFBREN3OE54K1BCaFhMaHdBZmIyOXVXdS9EVmx5aFIwNk5CQmVKMmNuRnptMEN5aW1vYkJnb2lJcUo1NC92eTUydU16WnN4UWUveWZmLzZCalkwTkZpeFlnRC8vL0xQY2pmTEN3OE94ZE9sUzVPZm5ZOEdDQlJyTkgwbExTNE5FSW5ubEcrbko1WEt0NjFDc3pOUzhlWE40ZUhnZ01EQVFibTV1d3ZmZzRzV0x3dm1LZUh0N3c5dmJHMWxaV1JVT2g3SzN0MWRhZVl2NzcxQnR3bUJCUkVSVUQ5eTdkdzlMbHk0RkFHemR1aFZ6NTg2dDhKNmxTNWNpTmpaV2VLMXVJNzIwdERTc1c3Y09vYUdoTURjM3g0OC8vZ2d2THkrbGE2UlNLUXdObFI4NTVISTVZbU5qNGVibXBsSm1WVzFhcU9oTmlJcUswbnBKWDBWd1VBeHphdCsrdlhBdVB6OGZtelp0Z3BtWkdUcDI3S2h4bVZXOTJoVlJUY05nUVVSRVZNZGR1blFKaXhZdGdvT0RBNzc0NGdzRUJRWGgwMDgveGZEaHcyRmdZSURyMTYvRHlNZ0lob2FHd2grNVhJNlBQLzRZNmVucEtDNHVocm01T2F5dHJYSDU4bVYwN2RvVno1NDl3NTQ5ZTNENDhHRVVGQlNnWThlTytQcnJyOUdvVVNPaFhrV3Z4ZkxseTlHNWMyZWgxMEF1bCtQcTFhdElUMDlYZW1CWGVIbG9WR1YxN2RvVk8zYnN3Snc1YytEajR3TVRFNU1LNzVITDVVaElTTURWcTFkaFpXV0YxMTkvWGVsOGZIdzhsaXhaZ3Vqb2FIejU1WmZsOXVKVVpQUG16U283YUpjMXgrTGJiNyt0ZEQxRTFZWEJnb2lJcUk2TGlZbUJ0YlUxQWdNRFlXOXZEMWRYVjJ6ZHVoV0hEaDFDWGw2ZVZtWDE2dFVMalJvMXdxUkpreUNWU3VIczdJd3hZOGJBMTlkWDVkb0JBd2JnMnJWck9INzh1TXBLVHdZR0J2RDE5Y1hnd1lOVjdwcytmYnBXYlFvS0NsSjd2RjI3ZHBneVpRcDI3TmlCWThlT0NmTmJLbUpzYkF4UFQwOU1uRGdSeHNiR0FFcDZYVmF2WG8walI0NUFMcGRqd29RSkdEUm9rRmJ0Zk5tZ1FZUFV2ditLN051M0R3Y09ITkNwYnFKWGdjR0NpSWlvamhzOGVEQjY5T2dCZTN0N0FFQ0xGaTB3ZCs1Y3lPVnlaR2RuNDhXTEZ5Z3FLa0pSVVJHa1VpbUtpNHRWNWlRb1hqczRPTURHeGdaVHAwNkZxYWtwZXZUb1VlYjhoWVlORzJMWnNtVW9LQ2hBZm42K1VsbW1wcVl3TWpKU3V2Nk5OOTZBcWFrcC9QMzl0WHAvU1VsSmFOdTJyZHB6QXdZTXdJQUJBN1FxVHgxRFEwUFkyTmdJZ1VQZEVLN1NXclJvQVRzN3V6TFArL2o0d05QVFUrT2R6RXRyMzc2OXNHd3hVVTBpa21zYTM0bUlhckVUSjA3Z3JiZmUwbmN6cUFhcTdwK05IVHQySUQ0K0hsOS8vWFcxMVVsRVZOVkVhajVSTU5CSFE0aUlpSWlJcUc1aHNDQWlJaUlpSXAweFdCQVJFUkVSa2M0WUxJaUlpSWlJU0djTUZrUkVSRVJFcERNR0N5SWlIVW1sVW16Y3VCR1BIajBxOXpxNVhJN2x5NWNqT2pxNndqS0xpb3B3Nk5BaHBLV2xhZFdXbVRObll0bXlaVnJkVXgwZVAzNk14TVJFcmU3SnljbkJoeDkraUE4Ly9CQTVPVG12cUdWRVJGUlZHQ3lJaUhSMDVNZ1JiTm15QmQ5OTkxMjVhOHZ2Mzc4ZlI0NGN3Y3laTXl2Y2xPejgrZk1JRGc3R0R6LzhBS2xVcW5JK05EUVVlL2JzVVRsKzQ4WU4zTDkvWCtYNG5qMTdFQm9hcXJhdWdvS0NDa09STGlJaUlqQnQyalRNbURFRHo1NDkwL2krNHVKaXBLYW1JalUxRmNYRnhhK3NmVVJFVkRXNFFSNFJrWTRHRGh5SUN4Y3U0UHIxNjFpOGVERUNBd05WTmd4Nzh1UUoxcTFiQndDWU9uVXF6TXpNeWkyemQrL2VDQXNMdy9uejU3RnUzVHBNbkRoUjZmejI3ZHNSRnhlSG9VT0hhdFRHMWF0WHc5blpHWDM3OWxVNm5wT1RnOW16WitQSmt5ZFl2SGh4bVp1TXZYeWZPa1pHUmpoeTVJaktjUWNIQjVpYW1pSTVPUm5mZlBNTmZ2MzFWMGdrRW8zYVRVUkV0UWQ3TElpSWRDUVNpVEJ6NWt4WVdGamcyYk5uU0U1T1ZybG00OGFOeU0vUHg0Y2Zmb2dlUFhwb1ZPNVhYMzBGYzNOejdONjlHdzhmUHF6cVpnTUF6TXpNNE9EZ2dMeThQTXlaTXdjUEhqd285M3BIUjBlMWY4cGpaMmVIeFlzWHc4TENBb21KaVpnNWN5WXlNek9yOG0wUUVWRU53QjRMSWlJTmpSMDd0dHp6TXBrTVVxa1VzMmZQVmptbkdNcWo2SVZRcDBtVEpsaTRjS0h3MnNiR0JtUEhqa1Y2ZWpwYXRHaFIrWWFYdzhEQUFMTm56MFpCUVFFdVg3Nk1PWFBtSUNnb1NLayt1VndPQURBMk5zYVdMVnZVbGxOUmowYUxGaTB3Yjk0OHpKNDlHL0h4OGZqMjIyK3hjdVZLR0JrWlZkbDdJU0lpL1dLd0lDTFNVRnhjWElYWFZEUjM0dW5UcDJXZUU0dkZDQTRPeHExYnQxVE9oWVdGQ1Yrdlg3Kyt3blpvdzlEUUVOOTk5eDJtVDUrT3FLZ29IRGx5QkFFQkFjTDUxTlJVQUlDNXVibE85WFRxMUFtZmZ2b3B0bXpaZ2hFalJqQlVFQkhWTVF3V1JFUWFLbXZ5YzFYNjdydnZOQW93Q3VwNkN1TGk0alNhRTFHYWlZa0pGaTVjaUFzWExtRFFvRUZLNTg2ZVBRc0FjSEZ4MGFwTWRVYU1HQUZmWDE4NE9UbnBYQllSRWRVc0RCWkVSSHAwOXV4WnlHUXk5TzdkR3dEdzAwOC9hWFNmbjU4ZjB0UFROYTdud0lFREZWNWpaMmVuRWlxZVBIbUN6WnMzQXdCNjllcFY1cjJHaG9Zb0tpcENWRlFVV3JWcVZlWjFJcEdJb1lLSXFJNWlzQ0FpMGxKRmN5MFVMQ3dzRUJJU0lyeE9UMCtIZ1lFQnJLMnRoV09MRnk5V0NoWmxlZno0TWF5dHJZVjdQL3JvSTYzYTdPdnJDMk5qWTYzdXVYbnpKaFl0V29TOHZEeTR1TGpncmJmZUt2TmFGeGNYUkVaR0tnMmg4dkx5d3FKRmk3U3FrNGlJYWk4R0N5SWlMV2s2Vk1uUzBsTHA5WWdSSTJCdWJvNTkrL2FWZVU5VVZCU1dMMStPUG4zNjRQMzMzeGVPaDRTRTRNNmRPOWk3ZHk4c0xDeTBibk9IRGgyVVhrZEVST0Nycjc1U09xWm9XMkZoSVg3NTVSZWNPWE1HQUNDUlNEQi8vbnlJeGVJeXkvLzY2Nit4WnMwYUpDUWtDSk85WFZ4Y0VCUVVoS05IajZwY2YvandZVFJvMEFBeW1Remp4bzFUVzJicHZTdSsrdXFyY3V2WGRkN0ovdjM3dFJxQ3BvdUNnb0pxcVllSXFMb3hXQkJSclNLVHlWQlVWSVNpb2lKSXBWTGhiNmxVQ3BsTUp2eVJ5K1ZLZjFlMWlnS0N0bk1jRkN3dExSRVZGUVVIQndlbFlKR1ltSWlHRFJzaUl5TURRNFlNcVZUWkNvc1hMNGFkblIyY25aMkZZNlVmcWhzMGFBQlhWMWVjT1hNR0hUdDJ4TXlaTXl2Y2Q4TEZ4UVUvLy95enl2RU5HemFVV1E5UXN1S1VKZy8wQ1FrSkZWNmppN2k0T0Q3d0V4SHBpTUdDaVBTdXNMQVF1Ym01eU0vUFIwRkJBZkx6ODVYK0ZCUVVvS0NnQUVWRlJaVU9DVFkyTmxYYzZsZkQwZEVSZG5aMmlJeU1GSTRWRkJRZ0xTME43dTd1TURJeVVucFFMNjI0dUJnSkNRbG8wS0JCdVh0TG1KcWF3c1hGUmVsVC9wZUQwQWNmZklBMmJkcWdmZnYyT3IyZk1XUEdZTXlZTVdYV0l4YUx5NXdVbjVXVkpZU3JYYnQyd2NyS1NxZTJsR2Z5NU1tdnJPeVg3ZGl4QS9IeDhkVldIeEZSZFdHd0lLSlhUaTZYSXpjM0Z6azVPVXAvSy80VUZSV3AzQ01XaTJGaVlnSVRFeE0wYk5nUTl2YjJNREl5RXY0WUdob3FmVzFvYUFnREF3UGhqMGdrVXZyNzFLbFRlbmpubGRPNmRXdGN1blFKV1ZsWnNMS3lRbUppSXVSeU9abzNiNDVHalJxVk9ld25Pam9ha3laTmdxK3ZMNzc5OWx1ZDIvR3ZmLzJyVXNPRHFtUDFMQ0lpcW5rWUxJaW9TdVhsNVNFckt3dloyZG5DMzluWjJVcmo1UTBNREdCdWJnNXpjM1BZMmRrSlh5dUNoSW1KQ1F3TmEvYXZwOXpjM0VvUGQ2cUlJbGo4ODg4LzZOeTVzN0QzUmJObXpjcTlMem82R2dEd3hodHZWRWs3R2pkdURLbFVpc1RFUkloRUlqUnQyclRNYTB0ZlIwUkU5VlBOL3BlYmlHcTBGeTllSUQwOVhmaVRrWkdoMVB0Z1ltSUNLeXNydUxxNnd0TFNFZzBiTmhRQ1JHMS9BSzNvUVZ1WGljQ0tYYTlqWW1MUXVYTm5vYXlXTFZzQ0FMWnUzYXAycWRtSER4OENBSzVjdVlMNzkrK3JMZnZMTDcvVXVCMkxGaTJDVENiRHFGR2prSktTZ3Rtelo1ZTVsT3lCQXdld1lzVUsrUGo0YUZ3K0VSSFZMUXdXUktRUm1VeUc5UFIwcEtTa0NFRWlQejhmUU1sRHRwV1ZGWnlkbldGbFpRVXJLeXRZV2xwcXZieHBiV0ptWmxidVNrUzY5R2FVRGhZQVZJTEZ5Wk1ueXcwdTVRMzcwaVpZQUNXOVMrKzg4dzQyYnR5STdkdTM0L3Z2djFlNXBxQ2dBUC81ejM4QWFMOE1MaEVSMVIwTUZrU2tsa3dtUTBaR0JwS1RrNUdjbkl5MHREUmhPSk9GaFFVY0hCeGdhMnNMVzF0YldGdGJsN3NVS0dtbmNlUEdFSXZGaUkyTkJWQVNMQ3d0TFdGblo2ZDBYZW01REgzNzlvV3pzN01RZGw1K1BYYnMyRXIzb2d3Wk1nVDc5dTNEdVhQbmNQUG1UWFRzMkZIcC9PYk5tNUdTa29JK2ZmcVV1emtlRVJIVmJRd1dSQ1RJeWNsQlltSWlrcEtTa0pxYUNxbFVDcUJrQ2RTV0xWdENJcEZBSXBIVTZaNElUZVhsNVdtOFVaNjJ4R0l4R2pWcWhMaTRPTWpsY2p4NThnU3RXN2QrSlhWcHd0emNIR1BHakVGd2NEQUNBd1B4KysrL0MzdDBYTDkrSFR0MzdvUzV1VGttVHB5b3R6WVNFWkgrTVZnUTFXTXltUXhwYVdsSVNFaEFZbUlpbmo5L0RxQ2tSNko1OCthUVNDUndjSEJna0ZCRDAvMFhLbXZhdEdsbzBxUUpNakl5a0p1YkMxZFgxMWRXbHpxUEh6OUdibTR1MnJadEN3QVlNR0FBTGwrK2pQRHdjQ3hjdUJDTEZpMUNmSHc4Rmk1Y0NKbE1oaGt6WnNEVzFyWlNkV1ZuWjJQMzd0MzQ5Tk5QcS9JdEVCRlJOV093SUtwbmlvdUxrWlNVaExpNE9DUWxKYUdvcUFnaWtRZ1NpUVN1cnE1bzNMaHhwWFoycm05ZTFRWjVDb3Fkc3E5ZnZ3NmdaSU84eFlzWHc4REFRS2R5S3lLWHk3Rno1MDVzMkxBQjQ4ZVBGNElGQU15Y09SUFRwazNEelpzM01XdldMTVRFeENBbkp3Y2pSNDdFbTIrK1dhbjZqaDgvanJWcjE2S3dzSkRCZ29pb2xtT3dJS29IWkRJWm5qMTdocmk0T0R4OStoUlNxUlFOR2pSQWt5Wk4wTGh4WXpnNk9zTEl5RWpmemF6ejVzeVpVK0gzK2RLbFM0aU9qc2JqeDQveDZORWpZU08xQ3hjdUFBQzh2YjJydkYwNU9Ua0FTcGFNblRwMUt1N2Z2dzhEQXdPVkRla2FObXlJSDMvOEVlUEhqOGVkTzNjQUFINStmanFPUE5vQUFDQUFTVVJCVkJvSEFybGNMbndkRXhPRE5XdldDT1gwN3QwYmNybTgxcThXUmtSVW56RllFTlZoS1NrcGlJMk54ZE9uVDFGWVdBZ2pJeU0wYmRvVXpzN09jSEJ3ZU9XZmZwT3kzcjE3SzcwdUxpNVdldGdHZ0QvKytFTVlZaVVXaStIaTRnSVBEdzk0ZUhpZ2JkdTJhTktrU1pYUDdWQXNUVnRRVUlENzkrK2pXYk5tK09hYmIrRHU3aTVjVTFSVWhORFFVR3pldkJtRmhZWEM4Yk5uejhMZTNoNGZmUEJCaFQxZGlZbUp3dGRmZmZVVlpESVpuSnljOE5WWFg2Rno1ODVWK3A2SWlLajZNVmdRMVRFdlhyekE0OGVQOGZqeFkrVGs1RUFzRnFOSmt5WndkbmFHbzZNalYyK3FCb285Smw3ZTVDOHZMdzh5bVV4NEFEOTE2aFRrY3JsU3o4RFFvVU5SVkZTRTFxMWJ3ODNOcmNybXQrVG01cFo1N3ZEaHd3QktsZzBlUEhnd3hvMGJod1lOR2dBQW5qMTdodVBIaitQZ3dZUEl5TWdBVUxJQjM4U0pFM0htekJsczM3NGRPM2Jzd0lFREI5Qy9mMy8wNjljUGJtNXVhdXZaczJlUDhMVklKTUtISDM2SVVhTkdDWFVSRVZIdHhtQkJWQWZJWkRJa0ppWWlKaVlHU1VsSmtNdmxzTGUzaDRlSEI1bzJiVnJqZDdHdUM1WXNXWUo3OSs1QkxCWWpNek1UQU9EczdLeDB6WTBiTjdCZ3dRS0lSQ0tJeFdKaDFhM1N5N2NPR0RDZ1V2Vzd1TGlnY2VQR3dtc2pJeU1ZR2hwaTZ0U3BTRXBLUW5wNk9xeXRyZFhlTzI3Y09FUkZSV0hxMUtudzh2TEMwNmRQY2VYS0ZZU0ZoZUhldlh0Q3IwcTdkdTN3MFVjZkNiMExZOGFNUWZmdTNiRjY5V3JjdVhNSGUvZnV4ZDY5ZStIazVJUk9uVHFoVzdkdThQTHlFdXF4c2JFQkFMaTZ1bUxHakJsbEJoQWlJcXFkK0xSQlZJc1ZGQlFnT2pvYTBkSFJ5TS9QaDRtSkNWcTNibzJXTFZ1aVljT0crbTVldmVMazVJVHo1OCtqcUtnSVlyRVlycTZ1bURScGt0STFMVnEwZ0Vna2dsd3VoMVFxaFptWkdUcDA2SUNBZ0FDZDYxK3pabzNTNnlOSGpnQUFnb09EY2UvZVBSZ2JHNWU1ZVoyenN6TTJiZG9FUTBORDNMeDVFOTk4ODQxd3JrR0RCdWpSb3djR0RoeW9OSkZib1ZXclZnZ0tDc0tWSzFld2MrZE8zTHg1VTFobHJHZlBua3JYamh3NUV0Ylcxbmo3N2JjWmRvbUk2aUNSL09VQnZrUlU0MlZtWmlJcUtncFBuanlCVENhRG82T2pzS0lUNTAyb2QrTEVDYnoxMWx0VlVsWjBkRFFNREF5RW5iQzFwZmkxVzltSnlnOGVQRUJCUVlHd2NsUlYxeGNjSEN3RWd4NDllbWkxU2xoY1hCeE9uVHFGaGcwYll1alFvUnJmcDA5VitiT2hpUjA3ZGlBK1BoNWZmLzExdGRWSlJGVFZSR3IrVWVGSFJrUzFoRnd1UjJKaUlpSWpJNUdTa2dLeFdJd1dMVnFnVmF0V3dtWmxWRDEwM1ZOQzE1V1BTaytxZmhYMVRaa3lSYXZyUzNOMmRzYm8wYU1yZlQ4UkVkVmVEQlpFTlp4aUk3YUlpQWhrWjJmRDFOUVU3ZHExZzR1TEN5ZTlFaEVSVVkzQllFRlVROGxrTWp4Ky9CZ1BIanhBYm00dUdqWnNpQzVkdXFCWnMyWWM3a1JFT3BGS3BVaE1URlJaWUVBaFBUMGQ1dWJtbFY2VnJLQ2dBTnUzYjRkTUpzUHc0Y08xM25Rek5qWVdkKy9lUmMrZVBZVjdwVklwTm0vZURCY1hGNVg1TzBSVU16QllFTlV3TXBrTWp4NDl3b01IRC9EaXhRdFlXMXVqVzdkdWFOS2tDVGNQSTZwRHFuTkR3SVNFQkJRWEZ3dXZFeE1UTVhmdVhLeGZ2MTdwT2tYUVdMUm9FWXlNakxCMDZWS3Q2NUxMNWZqMTExOXgrdlJwaU1WaWRPclVTV25sTTAwY09IQUFCdzRjZ0tlbnB4QXNSQ0lSdG0zYkJsOWZYL1RzMlJNSkNRbFlzbVFKQWdJQzRPSGhvVlg1ejU0OXc5V3JWOHU5eHNEQUFPKzg4NDVXNVJMVmR3d1dSRFhJMDZkUGNmdjJiZVRrNU1EVzFoYWRPM2RXV2tLVWlHby94VjR5V1ZsWlpTNEJYTlcrL1BKTFpHZG5xeHgvZWJQRjBOQlFSRVZGNGZidDI1ZzBhWkt3V1dOcGpSczNMbmRWcnpWcjF1RDA2ZE1ZTkdnUWJ0KytqUjkrK0FHLy92b3JYRnhjTkdwclVWRVJUcDA2QlU5UFR6UnYzbHc0TGhhTElSYUxJWlBKQUpRRW1PenNiRXlmUGgxVHAwN0YyMisvTFZ3YkdSbUpMNzc0b3N3NkprK2VqSlVyVjViYkRudDdld1lMSWkweFdCRFZBQmtaR2JoMTZ4WlNVbEpnWVdFQkh4OGZOR25TUk4vTklxSlhRTEVVZEhKeWNyVUZpOTI3ZHl1OWpvdUx3OWl4WXhFYUdxcHk3YnAxNndBQXYvLytPMzcvL1hlVjh4czNib1NUazVQS2NibGNqbFdyVm1ILy92M3c5ZlhGNU1tVGtaS1NncWxUcCtLYmI3N0Jva1dMTkZwNDRNU0pFOGpKeWNGNzc3Mm5jczdVMUZUWS82VkpreVlJQ1FuQm5EbHpzR3paTWlRbEpRa0xCMGdrRWt5WU1BRUFjT0hDQmR5L2Z4OWp4NDRWUWwyL2Z2M3c5dHR2SXlzckMvYjI5a29iaHo1NThnU2ZmZllaSEIwZEsyd3JFU2xqc0NEU283eThQTnk1Y3dkUG5qeEJnd1lOMExGalI3aTZ1bklPQlZFZHBnZ1dseTlmaHF1cnE5SkQ3YXZVdDIvZmNvK3RYNzhlRHg4K3hMVnIxeUNSU0xCdDJ6YmgzS3haczlDcFV5Y01IejVjYmRtNXVibFl1blFwd3NQRDRldnJpemx6NWtBa0VzSEJ3UUhMbGkzRGpCa3pNR1BHREV5Wk1rVnRPeFRrY2psMjd0d0pSMGRIK1ByNnFwdzNOVFZWMmtYZXlzb0tnWUdCbUR0M0x1enQ3WVhqTmpZMkdEWnNHQUFnTEN3TUhoNGUrT0NERDVUS09uTGtDSll2WDQ1ZHUzYkJ5c3BLT0o2ZW5nNEFjSEJ3S0xPZFJLUWVuMTZJOUtDb3FBaDM3dHpCc1dQSEVCOGZqOWRlZXczKy92NW8xYW9WUXdWUlBaR2Ftb3JUcDA4cnpYMTQxWll2WDQ0ZE8zWmcrZkxsQUVyMjFOaXhZd2VBa2duVEsxYXNnSWVIQjdLeXNuRHo1azBBSmZ2bTNMcDFDOTdlM21yTHZIUG5EaVpObW9UdzhIQU1IVG9VMzMzM25WSlljbkp5d29vVksrRHM3SXpBd0VBc1dyUUlHUmtaYXNzS0N3dERYRndjM25qakRiVy9DeHMyYklpY25CeWxZK2JtNWxpMmJCbTh2THdRRVJFaDlHZ0FRRTVPRGlJakk5RzllM2VWc2pJek0yRmdZS0N5WEhkYVdob0FCZ3VpeW1DUEJWRTFrc3ZsZVBUb0VlN2R1NGVDZ2dJNE96dWpYYnQyTURjMzEzZlRpS2lhK2ZuNTRlVEprMGhJU0VEWHJsM2g2T2dJS3lzcnZTM1NrSm1aQ1d0cmEweWFOQW1ob2FGWXQyNGRRa0pDc0dQSERyaTd1Nk5aczJaSzF6OS8vaHgvL3ZrbkRoMDZCQk1URTh5ZVBSdDkrdlJSVzdhZG5SMys5YTkvWWRXcVZUaDY5Q2l1WExtQ1ljT0dZY2lRSWNMdnY2S2lJdno3My84R29MejNpbFFxUlZwYUdwS1RreUdUeVpDYW1vcmZmdnNOcWFtcFNFbEpRV3BxS3RMVDA0VzVGK3ZYcnhjbW9ZZUZoY0hBd0VEdEJvaVptWm13dExSVStYNHpXQkJWSG9NRlVUVkpTa3JDclZ1M2tKMmREVHM3TzNUdjNoMTJkbmI2YmhZUjZVbjc5dTNSdUhGakhEMTZGSWNPSGRMNHZtN2R1c0hIeDZkU2RVNmJOazNwOVlnUkk0U3ZPM1RvQUg5L2Y0akZZalJwMGdUanhvM0RUei85aElzWEx5SXdNRkRwdnIxNzkyTHo1czE0L3Z3NU9uWHFoT3ZYcjJQSmtpVllzbVJKaFczbzNyMDdJaU1qc1hIalJ2ejExMTlZc21RSjJyWnRpMTI3ZGlFcEtVbTRMakl5RXZQbXpVTkdSb2F3ZTd6Q21UTm5ZRzl2RDRsRWd0YXRXME1pa2NEZTNoNzI5dlpLZ2VERWlSUG8wYU1IYkcxdFZkcVJsWlVGR3hzYmxlT0tZTUU1RmtUYVk3QWdlc1VLQ3d0eDQ4WU5QSG55Qk9ibTV1aldyUnVhTm0ycTcyWVJVUTBna1VqdzhjY2ZJekV4RVFrSkNTZ3NMS3p3bnJMMm5xaElTRWdJWEYxZGNmSGlSYXhkdXhZcEtTbjQ3TFBQNE9mbmg5VFVWRGc2T2dwRG1Dd3RMZUhsNVlYang0L0QwdElTSmlZbVNtVVZGaFpDSkJKaCt2VHA4UGYzeC9Ianh6VnVoNGVIQit6dDdmSFhYMzhoSWlJQ2JkcTBRV3hzTExaczJZSjI3ZHJoenAwN0FFb2U3SHYyN0NtRUJnY0hCNFNGaFdIUG5qMElDUWxCbzBhTnlxMG5LaXBLS092MDZkUENjVVdiRlQwMEwrTWNDNkxLWTdBZ2VvV2VQbjJLNjlldm82Q2dBQjRlSG1qVHBnM25VQkNSRXBGSUJDY25KN1VyTFZXbFpzMmFZZFdxVlhqOCtERm16NTZONmRPbjQ5U3BVOWkyYlJ2R2pSc25yTmdVRnhlSGtKQVEzTHg1RSszYXRVTkVSQVMrK09JTCtQbjVZZWpRb1dqVnFoWGVmLzk5dlBQT084SkU5SDc5K21uZEhzVUtUa0RKM0ErNVhJNXAwNllKUytCYVdWa2hJQ0JBNlo2VWxCUUFKZk5CS2dvVzI3ZHZCd0NNR1ROR21BaGVlbm5kek14TWlNVmlsZDZpNk9ob0FNRGZmLytOZS9mdXdjZkhSMjJQQnhHcFlyQWdlZ1ZLOTFKWVdWbmh6VGZmVk52bFRrUlVIZmJ1M1l2dDI3ZWpkKy9lK1BYWFg1R1ltQWlnWkVuWkF3Y080STgvL29DWm1SbXVYNytPVTZkT0FTaDU4UC9vbzQvdzRNRURMRjI2RkNkT25FQjRlRGpXclZzSFcxdGJJVlJVQlZ0YlcweWNPTEhDM2hqRlhoai8vUE1QdW5idFd1WjFkKzdjd2JsejU0U3kxWldibFpXRnRMUTBCQWNIcXkxajdkcTFBQUEzTnpjR0N5SU5NVmdRVmJHblQ1L2kyclZyS0N3c1JKczJiZURoNGNGZUNpTFNxek5uem1EZXZIbG8xNjZkMG5FREF3TU1IandZM3Q3ZXNMUzB4Tk9uVDlHeFkwZE1uRGdSTFZ1MkJGQXlkT25mLy80Mzl1L2ZEenM3TzVXSDdQS1dqeTNMa0NGRGxIb2p4bzhmcjlGbW9NN096akF6TThQOSsvZkx2ZTdFaVJOd2QzZkhnd2NQeXJ6bVAvLzVUN2xsbkQ1OUdvc1hMMVlaQmtaRVpXT3dJS29pQlFVRnVISGpCdUxpNG1CbFpZVWVQWHF3bDRLSWFvVGc0T0FLOTdFb1RiRzVYR2xUcGt4Qjc5NjkxVjdmb1VNSDlPalJRNk8ycU52eFdwTlFBWlFNRy9QMDlNVHQyN2RSVkZRRUl5TWp0ZGVOR2pVSzJkblptRFJwa2tibHFxT1k3MkpxYWxycE1vanFHd1lMb2lvUUh4K1A2OWV2czVlaUJoT0x4U2d1THE2MnpjaW9kcWhQUHhQcjE2OHY5L3pZc1dQeHlTZWZvRmV2WG1yUGwvZEJpWXVMaTlxZHN0VlJGeXkwMGJWclYxeTVjZ1ZYcjE1VldSMUxMcGRESkJKQklwRkFJcEdVV1VaRnEzRDUrUGdnUHo4ZkFOaGpRYVFGQmdzaUhSUVdGdUw2OWV1SWk0dUR0YlUxZkgxOTFhNHlRdnBuYW1xS25Kd2NwUjEyaVhKeWNtQm1acWJ2WmxRTHhUeURhOWV1NGZEaHcvaisrKzlWcmhHTHhXalFvSUhLY1VORFExaFlXTHp5Tm1yQzE5Y1h2LzMyR3c0ZlBxd1VMUEx5OGpCaHdnU01HemV1ekhDa1VOYThDb1VXTFZvZ0x5OFBBT3JOendkUlZXQ3dJS3Frakl3TVhMeDRFUzlldkdBdlJTMGdrVWlRa0pEQVlFRktFaElTWUc5dnIrOW1WS3ZFeEVSaFl2UEwvdnp6VC96NTU1OHF4MTFjWExCbXpacFgzVFNOV0Z0Ym8yZlBuamgxNmhUdTNidUh0bTNiQWdCaVltTHc3Tmt6WkdabVZsaEdhR2hvaGRkY3VuUUpob2FHWlE2M0lpSlZEQlpFbFJBVEU0UHIxNi9EMk5nWXZYdjM1a1ozdFVEejVzMFJIaDZPakl3TXpuMGhBQ1VmRHFTbHBhRmJ0Mjc2YmtxTk1YbnlaUGo3KzZzY3Iya2Ztb3dlUFJybno1L0hMNy84Z3BDUUVGaGFXaUlpSWdJQTBLcFZLNlZyZzRLQ0VCUVVwSFVkang4L3JqRzlORVMxQllNRmtSYUtpNHR4NDhZTnhNVEV3TUhCQWQ3ZTNqQTJOdFozczBnRGhvYUdhTk9tRGU3ZXZRdFBUMCtHaTNvdUl5TURkKy9lUmR1MmJldkZISXU0dURqaDY0eU1ESlZqQ3RuWjJYajI3Rm01WlRrNU9hbDh6L2J1M1l1OWUvZFdRVXMxNCtUa2hNbVRKeU1vS0FoVHAwN0ZtREZqY1BMa1NUUm8wQUN2dmZhYTByVmw3V05SMnRtelozSDc5bTAwYjk0Y0ZoWVcrT2VmZjNEbHloVjA3OTc5bGI4WG9ycUV3WUpJUTdtNXViaDQ4U0l5TXpQaDd1NE9UMDlQaUVRaWZUZUx0R0JyYTR1MmJkdmkzcjE3c0xPemc1T1RFeXdzTE9yRmd5V1ZmRENRazVPRGhJUUVwS1dsb1czYnR2Vm1md0oxRDlUcWptM2F0QW1iTm0wcXQ2eHQyN2FwVEl6dTNMa3ordlRwbzFGYmZ2bmxGNDJ1cTRpL3Z6OXljM094ZHUxYUxGeTRFQUF3WU1BQUdCb3FQOXFVM3NkaTh1VEphTk9talVwWkJnWUdPSERnZ05LeDVzMmJxMTBkaTRqS3htQkJwSUhFeEVSY3VYSUZjcmtjUGo0K2FOS2tpYjZiUkpWa2Eyc0xiMjl2eE1iRzRzR0RCOGpMeTBOeGNiRyttMFhWUUN3V3c4ek1EUGIyOXZEMjlsWjVBSzNMTkpsVFVGbHZ2UEVHdW5mdnJ2SHUyK0hoNFhCemN5dnpmTDkrL2VEaDRhRlJXZSsvL3o2OHZMeHc4ZUpGTkd6WUVHKy8vYmJTK1YyN2RpbE52aTVyNWFxdVhidGk0OGFOa0VxbGtNbGtNRFUxaGFPam8wWnRJS0wvRWNubGNybStHMEZVVThubGN0eS9meC8zNzkrSGxaVVZ1blhyVnFXN3pSSlIvWFB4NGtWY3VuUUpYMy85dGI2YlFrUlVhU0kxd3picXo4YzFSRm9xTEN6RTVjdVhrWlNVaEdiTm1xRno1ODcxNmhOT0lpSWlJbTN3S1lsSWplZlBuK1BjdVhQSXk4dkQ2NisvWG02M1BSRVJFUkV4V0JDcFNFdEx3L256NXlFU2lkQ3JWNjk2dDhZOUVSRVJVV1V3V0JDVmtwaVlpRXVYTHNIRXhBUyt2cjVjdzV5SWlJaElRd3dXUlAvZjQ4ZVA4ZmZmZjhQS3lnbzlldlNBaVltSnZwdEVSRVJFVkdzd1dCQUJpSWlJd04yN2QrSGc0QUFmSHg4WUdSbnB1MGxFUkVSRXRRcURCZFZyY3JrY04yL2V4RC8vL0FObloyZDRlWG5Cd01CQTM4MGlJaUlpcW5VWUxLamVLaTR1eHBVclZ4QWZINDlXclZxaFE0Y08zRW1iaUlpSXFKSVlMS2hlS2lvcXdvVUxGNUNTa29KMjdkckIzZDFkMzAwaUlpSWlxdFVZTEtqZUtTd3N4Tm16WjVHVmxZVXVYYnFnUllzVyttNFNFUkVSVWEzSFlFSDFTbEZSRWNMQ3dwQ2RuWTN1M2J1amNlUEcrbTRTRVJFUlVaM0FXYXBVYjBpbFVvU0ZoU0V6TXhQZHVuVmpxQ0FpSWlLcVFnd1dWQzlJcFZLY08zY09HUmtaOFBiMmhwT1RrNzZiUkVSRVJGU25NRmhRblZkY1hJd0xGeTRnTlRVVlhsNWVhTnEwcWI2YlJFUkVSRlRuTUZoUW5TYVR5WER4NGtVa0p5ZWpTNWN1YU5hc21iNmJSRVJFUkZRbk1WaFFuU1dUeVhEcDBpVWtKU1doYytmT1hQMkppSWlJNkJWaXNLQTZTUzZYNC9MbHkwaElTRURIamgzaDR1S2k3eVlSRVJFUjFXa01GbFRueU9WeVlVZnQ5dTNibzFXclZ2cHVFaEVSRVZHZHgyQkJkYzd0MjdmeDVNa1R0RzNiRnErOTlwcSttME5FUkVSVUx6QllVSjBTSFIyTnlNaEl1TG01b1UyYk52cHVEaEVSRVZHOXdXQkJkVVpTVWhKdTNMaUJSbzBhb1dQSGp2cHVEaEVSRVZHOXdtQkJkVUpXVmhZdVhib0VTMHRMZUh0N1F5UVM2YnRKUkVSRVJQVUtnd1hWZXZuNStUaC8vandNRFEzeDVwdHZ3c2pJU045TklpSWlJcXAzR0N5b1ZsUHNxbDFRVUlEdTNidkR6TXhNMzAwaUlpSWlxcGNZTEtqV1V1eFZrWjZlanE1ZHU4TFcxbGJmVFNJaUlpS3F0eGdzcU5hNmMrY09uajU5aXZidDI2TkpreWI2Ymc0UkVSRlJ2Y1pnUWJYU28wZVA4UERoUTdSczJaSjdWUkFSRVJIVkFBd1dWT3VrcDZmanhvMGJjSEJ3UUtkT25mVGRIQ0lpSWlJQ2d3WFZNb1dGaFFnUEQ0ZXhzVEc4dmIxaFlNQWZZU0lpSXFLYWdFOWxWS3RjdlhvVmVYbDU2TmF0RzR5TmpmWGRIQ0lpSWlMNi94Z3NxTmFJakl4RVFrSUMyclZyQnpzN08zMDNoNGlJaUloS1liQ2dXaUV0TFEyM2I5K0drNU1USjJzVEVSRVIxVUFNRmxUakZSUVU0TktsU3pBek0wT1hMbDMwM1J3aUlpSWlVb1BCZ21vMHVWeU9LMWV1b0tDZ0FON2UzbWpRb0lHK20wUkVWR3ZKWkRKa1pXVkJLcFZXV1pueDhmRTRmZnAwbFpWWFhhNWR1NGI5Ky9jTHIrUGk0dkQ4K2ZOWFV0Zk1tVE94ZCsvZU1zL0h4c2JpOE9IRHlNbkpFWTVKcFZMOCtlZWZPSHYyN0N0cGt5WmtNcG5hNDQ4ZVBVSllXSmpLOGJDd01EeDY5RWlqc3JkdTNZckV4RVNkMnZlcVNLVlN4TVhGbFhrK1BUMGRCUVVGMWRpaTJzTlEzdzBnS3MrREJ3K1FsSlNFMTE5L25UdHJFMUdkSXBmTElSS0pxclhPcDArZll1ellzZmo1NTUrVmx1dnUyN2R2aGZkKy92bm5HRHAwcU1yeEsxZXVZUFhxMWVqZHV6ZUFrb2N5YlI0WW16UnBJcXp3cDBrN3l1THU3bzRWSzFab2ZIMW9hQ2hPbmp5Sjk5NTdEMUtwRlBQbnowZFdWaFlDQWdMZzUrZFg2WGFvYytQR2pYSTNjajF3NEFBT0hEZ0FUMDlQV0ZoWUFBQkVJaEcyYmRzR1gxOWY5T3paRXdrSkNWaXlaQWtDQWdMZzRlR2hWZjNQbmozRDFhdFh5NzNHd01BQTc3enpqdkI2elpvMWlJNk94czgvLzZ6eWMzcnMyREhzM2JzWG9hR2hTc2NYTGx5SUlVT0dJQ0Fnb055NkRoMDZoQTBiTnVEKy9mdFl0R2dSaW9xS0VCTVRvOUY3YWQyNk5RRGd4WXNYQ0F3TWhKZVhGL3o5L1FGby83TUhBTTdPemtoSVNFQnhjYkZ3TERFeEVYUG56c1g2OWV0VnJnV0FSWXNXd2NqSUNFdVhMdFdxcnZxQXdZSnFySlNVRk55N2R3OU5temFGbTV1YnZwdERSRlFsRkQydldWbFpzTGEyMW5Oci9xZDM3OTdvMnJXcjJuUGFQRUFsSmlaaTdOaXhHbCsvWThjTzRZT2pseC9rRkxLeXNqQnQyalJNbVRJRkhUcDBVSHVOTGozYWhvYUcrT1dYWDdCMDZWSXNYYm9VY1hGeEdETm1qTkkxZS9ic0tmTitCd2NIdlBubW01V3F1NmlvQ0tkT25ZS25weWVhTjI4dUhCZUx4UkNMeFVLdmdWd3VSM1oyTnFaUG40NnBVNmZpN2JmZkZxNk5qSXpFRjE5OFVXWWRreWRQeHNxVks4dHRoNzI5dlZLd2NITnp3NjVkdTdCNTgyWjg4c2tubFhwdjZqeDQ4QUNyVjYrR2pZME5ac3lZQWFEazMvdnkybCthSXN3WUdocENKQkloS0NnSVQ1OCt4V2VmZlliNCtIaU1IejllcS9hRWhvYml5eSsvUkhaMnRzcTVsMytPUTBOREVSVVZoZHUzYjJQU3BFbHFlelVhTjI0TVE4UDYrM2hkZjk4NTFXaEZSVVc0ZlBreXpNM044Y1liYitpN09VUkVWY2JKeVFrQWtKeWNYS09DUmF0V3JjcjhwTDR5bjh4dTNMaFJlSy9xWExod0FRc1dMQUJRRWh6VVBkaHBvN0N3RUZsWldiQ3lzZ0lBcFdGRjZpaUdneW11TXpZMnh2ZmZmNCsvL3ZvTGZmcjBFWTZMeFdLWW1wcGk5ZXJWWlpiVnFWT25TZ2VMRXlkT0lDY25CKys5OTU3S09WTlRVNkdkVFpvMFFVaElDT2JNbVlObHk1WWhLU2tKbzBlUEJnQklKQkpNbURBQlFNbjM5Zjc5K3hnN2RpekVZakVBb0YrL2Zuajc3YmVSbFpVRmUzdDc0VGdBUEhueUJKOTk5aGtjSFIyVjZ2Yno4OFAxNjlleGRldFdkT25TQlI0ZUhraFBUd2NBWVJpUTRuVnBCUVVGd25FTEN3dWx3UGYwNlZQTW56OGZJcEVJUC83NEkyeHNiQUFBZG5aMitQbm5uN1g2dmhrWkdlRzc3NzdEMHFWTHNXUEhEbGhhV3NMTHl3c0FzR3paTXFVQU9uejRjSXdmUDE2cFIyei8vdjFDMk5xOWU3ZFMyWEZ4Y1JnN2RxeEtqd3dBckZ1M0RnRHcrKysvNC9mZmYxYzVYOUhQZlYzSFlFRTEwcTFidDVDZm40OCtmZnJBeU1oSTM4MGhJcW95alJzM2hrUWl3ZVhMbCtIcTZxcjBrUGVxeE1mSFF5NlhDOE5FVWxKU2hFOWJGY003dEZGWVdJaDMzMzFYNlpqaW9hMnNYb2Z5N04rL0g1czNiNjd3dXVEZzRITFBqeHc1RXA5Kytpa0FZTWlRSVJyVnJlNjYvL3puUDhMWDdkdTN4NisvL29vREJ3Nm92WC9VcUZHd3NyTEMwNmRQOGZqeDR6THJTVXBLd29VTEZ3QUEzYnQzQjFEU0M3Rno1MDQ0T2pyQzE5ZFg1UjVUVTFQazV1WUtyNjJzckJBWUdJaTVjK2ZDM3Q1ZU9HNWpZNE5odzRZQktKbm40T0hoZ1E4KytFQ3ByQ05Iam1ENTh1WFl0V3VYRUw2QS80VURCd2NIbGZvLy8veHovUDMzMzdodzRRSThQRHd3WXNRSXBmTXZ2MWJVYytUSUVRREFuRGx6aENGeWNYRngrT2FiYjVDZG5ZMzU4K2ZEM2QxZHVNZlkyRmhwYUo2bURBd004TzIzMzhMRHd3TURCdzVFZkh5ODJ1c3lNaklxbkJPaGJoaGU2V1ByMTYvSHc0Y1BjZTNhTlVna0VtemJ0azA0TjJ2V0xIVHExQW5EaHcvWCtqM1VOUXdXVk9Na0ppWWlKaVlHN3U3dW5GZEJSSFdPU0NTQ3Y3OC90bXpaZ3RPblQ2TjM3OTZ2UEZ4TW1EQUJSVVZGd3V0bHk1WUpYeXMrbGMzS3lpcDN3bXBwaG9hR21ESmxDb0NTK1FOaFlXSENhd1hGcCtuYVVQY0pNVkR5OER0aXhBZ3NYTGdRM3Q3ZWFxOTUrY0Z3enB3NTVkWjE0TUFCM0wxN3Q4THJGSitxeStWeVJFWkdvbVBIanNLNXZMdzhaR2RubzNuejVqaDM3cHp3YWJZNmYvLzlOLzcrKzI4QS8zdWZZV0ZoaUl1THc3dnZ2aXZNTXltdFljT0dLajB2NXVibVdMWnNHVEl5TWhBUkVZRldyVm9KUTI5eWNuSVFHUm1Keno3N1RLV3N6TXhNR0JnWXdOTFNVdWw0V2xvYUFQWEJ3c0xDQXNIQndXalVxQkVBQ0QxTXg0NGRRM2g0dVBCYVljR0NCZkQyOWtiLy92MEJRRmdlL3ViTm0vamhoeCtRbjUrUCtmUG53OXZiRzZHaG9mam5uMzh3YXRRb05HellzTXp2VzBYRVlySGFjRGgrL0hpbG9CY2NIQ3dFMDdKK3pwWXZYdzRuSnlja0pDUmcyclJwMkxGakI0Q1NBQlViRzRzVksxYkF3OE1EMGRIUnVIbnpKanAyN0lqTXpFemN1bldyd25rbDlRV0RCZFVvaFlXRnVIYnRHaXd0TGRHMmJWdDlONGVJNkpXUVNDVHc4L1BEeVpNbmtaQ1FnSzVkdThMUjBSRldWbGF2WkVLMzRoUGtmZnYyWWRXcVZTcVR0NEdTdVE2S0I2bUtHQmdZWU1DQUFRQktmbStIaFlVSnJ4WGhaT25TcFdvZlZoVnUzTGloZHJMMW1qVnJjUHo0Y2FWamYvenhSN25uWHg3S0FrRDRwRHdxS2dvdFdyUlE2ZjIrZlBreTd0NjlpMjdkdXNIRXhFVGwvbWZQbmlrTkQ5cThlVE1PSGp5STMzLy9IVTJiTmdVQVJFZEhBeWdaUnZiYWE2K1ZHWHJHangrUG5qMTdZdFNvVWNLeG9xSWkvUHZmL3dZQXBmL21VcWtVYVdscFNFNU9oa3dtUTJwcUtuNzc3VGVrcHFZaUpTVUZxYW1wU0U5UEYrWmVyRisvWHVoMUNnc0xnNEdCQWQ1NjZ5MlZObVJtWnNMUzBsTGw1NnU4WUFGQUNCWEEvM3BhYnQyNkJaRklKTHd1clhIanhpckhjM056SVJhTEVSZ1lpSGJ0MmlFN094dHIxcXlCWEM1WDIrdFJrYWlvS0R4NThrUjRyVzRJMzhLRkM0VXdQWGJzV0h6eXlTZm8xYXVYMW5VcFpHWm13dHJhR3BNbVRVSm9hQ2pXclZ1SGtKQVE3Tml4QSs3dTdtaldyRm1seTY1TEdDeW9Scmw1OHlieTgvUFJ2WHQzdFovZUVCSFZGZTNidDBmanhvMXg5T2hSSERwMFNPUDd1blhyQmg4Zm4wclZxUmlLbzg2RUNST0U0VFF2cTh4cVRZMGJOMVlhYTM3MDZGSDg5dHR2T0hqd0lJQ1M0UzhtSmlZd056ZkhlKys5SndTQmlSTW5ZdUxFaVVwbGxSN0xyKzQ4VVBLQS9mS244YytlUGNPVUtWUGc1ZVdGNzcvL1h1Mi9LL3YzNzFkNXVGMi9majMyN3QyTGVmUG1DZVAyUjQwYWhiTm56MkxKa2lVSUNRbUJXQ3pHdlh2M0lCS0owS1pORzFoWVdNRFMwaEpGUlVWcUo1STNiTmdRTFZxMEVGN3YyclVMU1VsSnd1dkl5RWpNbXpjUEdSa1prTXZsU3ZlZU9YTUc5dmIya0Vna2FOMjZOU1FTQ2V6dDdXRnZiNjhVQ0U2Y09JRWVQWHFvN2UzUHlzb1NlbDlLVXdTTDBpSHErUEhqeU1yS0VsNi8vSFB4Y3ZzcTR1UGpJN1FiQUZhc1dJR3NyQ3pNbno4ZnhjWEY1ZjVjcW5QcjFpMmw1WHZWQll2U2dRZ282WG1xYU5qZnRHblRsRjZYL3JubzBLRUQvUDM5SVJhTDBhUkpFNHdiTnc0Ly9mUVRMbDY4aU1EQVFLM2FYNWN4V0ZDTmtaQ1FnTmpZV0xScDAwYnRMejhpb3JwR0lwSGc0NDgvUm1KaUloSVNFbEJZV0ZqaFBaV1pFd0dVUEdUZnVuVUxBTEJwMHliSVpMSnFYUnlqdUxnWStmbjV3bXNIQndmMDY5Y1BRRW5JVUl6N0R3NE9WZ2xhcFh0UzFKMFBEUTFWKzMxeGRIVEVpQkVqc0dYTEZnUUhCNnM4T0FMQVgzLzloWUVEQjhMTXpBeEF5UVAvOXUzYjBiUnBVN1JzMlZLNHp0emNIRE5tek1Dc1JXUFNSZ0FBSUFCSlJFRlVXYk93WmNzV2pCNDlHbGV1WElHN3V6c3NMQ3hRWEZ5TXFWT253czNOVFdWWTJNdGlZMk94WmNzV3RHdlhEbmZ1M0JIYTJyTm5UeUUwT0RnNElDd3NESHYyN0VGSVNJaktnL0xMb3FLaWhMSks3eXN5ZmZwMCtQdjdDNSs0djB6ZEhJdWRPM2NxRFNONk9WaklaREt0ZXRaRUlwRVFLbzRlUFlvelo4NWcyTEJoZVBQTk4zSHk1RW10RndjSURRMUZRRUFBOXV6WlUrYWsrcGZEY09taFVFWkdSaXJoTkNRa0JLNnVycmg0OFNMV3JsMkxsSlFVZlBiWlovRHo4ME5xYWlvY0hSMkZJWXVLaWVMSGp4K0hwYVdsMmg2ditvckJnbW9FeFJBb2EydHJyZGZuSmlLcXpVUWlFWnljbkY3NVNqS0hEeCtHalkwTjB0UFRZV0ppZ2dVTEZtRFJva1hDNmpuUjBkR1YydWhPTVNRbktDZ0l5Y25KK1B6enp3R1VQY2RDWGUvSDh1WEw0ZW5wQ1FBSUNBZ1FWamhTTURZMnh2cjE2eUdSU05DNWMyZVY4K1g1NUpOUEVCc2JpeU5IanFCcDA2WXFEOGs1T1RsWXUzWXRwazZkaW0zYnR1SFBQLytFaTRzTGxpNWRxdkloVjZkT25UQmd3QUJzMjdZTkxpNHV1SHYzcmpDZlFTd1d3OFBEQS92MjdVT3ZYcjNLWEJaWDhYN2xjam1tVFpzbUxHbHFaV1dsTWs0L0pTVUZRRWtRcVNoWWJOKytIUUF3WnN3WVlTSjQ2ZVZTTXpNeklSYUxWVUtaWWpqWDMzLy9qWHYzN3NISHgwY1llclpwMHlaaFVuM3AreFI3VHFqcmFZdUppVkU2L3M0Nzd3ZzlSZmZ1M1JOV1lobzNiaHlBa2g2NHNpYjh6NWt6QjBsSlNaVmFFS0M4ZTBRaUVhNWR1NlowckZtelpsaTFhaFVlUDM2TTJiTm5ZL3IwNlRoMTZoUzJiZHVHY2VQR0NaUE40K0xpRUJJU2dwczNiNkpkdTNhSWlJakFGMTk4QVQ4L1B3d2RPaFN0V3JYU3VxMTFDWU1GMVFnM2J0eEFRVUVCZXZUb3dTRlFSRVJWTERjM0Z3Y09ISUMvdno5MjdkcUY0Y09IbzN2MzdwZy9mejUrKyswM0FNREpreWR4OHVSSnRmYzdPam9LbitnREpjTnFEaDQ4aUt0WHJ5SWlJZ0lBY1BYcVZiejc3cnZDdVBaLy9ldGZTa09UenZ3Lzl1NDdxdXI2L3dQNDgzUHZaZHpMQmhGQlZFUkZjK0FvdGRKeUpGcWFsbWFaMm5CYnJtOVptZzM3bXF0Y0pGcG1qdXFyWmc3U25LbW91WENRR3dRVlpBa0lzUkV1NDk3TC9mM0I3MzdpeXIxc3VZem40eHpPZ2M5OFhienE1M25mNjlRcGJObXl4ZUFEWDBGQlFia0dqdXNldEV2ajR1S2kxeFZKRUFSOC9QSEhpSXVMMDVzTlNXZnc0TUU0ZE9nUU1qSXlFQmdZaUU2ZE9tSGh3b1hpUW5XUG1qeDVNb0tDZ3JCNDhlSVM0eG5lZmZkZG5EcDFDdDkrK3kwMmJkcGtkRDBEUjBkSFRKMDZ0Y3pXSjA5UFR3QkFSRVNFMFRWR0FDQTRPQmhuejU0VnIyM291cG1abVVoTlRUVTZzOWFHRFJzQUZLMWZZYWdybGFIekRHMjdmdjA2cmwrL0x2NDhjT0JBbUp1Ykl6SXlFbDk4OFlYWUtxZjd2MTZoVU9pOXQ0clRqWXVwYUN1ZElBaGxucU1MRnZuNStUaDgrREIrKyswMzlPdlhENnRXclJKblQxdS9majMyNzkrUGpSczNRcUZRNE9yVnF6aDU4aVNBb2ovcnNXUEg0dmJ0Mi9qbW0yOXcvUGh4WEx4NEVaczNiMjdRRTg4d1dKREp4Y1hGSVRZMkZoMDZkS2hWYzdvVEVkVVh1dWxUKy9YckIzOS9md0RBMEtGRDhjd3p6NGpUbHVyR1dNeWZQeDhaR1JsNkE2dXpzN094WmNzVzVPZm53OExDQXFtcHFmamYvLzRIQ3dzTHVMdTc0Lzc5KzlpK2ZUc0VRY0RWcTFjQkZLMlFYSHpBdE83VGYwTVBmRlZaY2Z0UmE5YXNLZEh5clZBbzhNTVBQMEFxbFNJN094dS8vdm9yVHA4K0RRQ1lPSEVpTGx5NGdNREFRUFRxMVF1ZmYvNTVxZE9jeStWeXpKdzVFMTk4OFFYYXRXc0hKeWNuY1orVmxSWEdqUnVIYjcvOUZydDI3Y0tZTVdNTVhtUHk1TWx3ZFhVdDg3VTBhOVlNQ29VQ29hR2hwUjUzL1BoeHRHdlhEcmR2M3paNlRQRXBkQTM1NjYrL3NIVHBVcVBkZW9yUHBEUm16QmcwYnR3WXExZXYxanZHeDhmSDRNcmJ3Y0hCK1BMTEwyRmhZUUZQVDAvY3ZIbXoxRm9xUzlkNkpwVktjZVBHRFhFQnZrY1ZmeTNaMmRrNGRlb1U1cytmajA2ZE91a2RKNUZJOE9xcnIrTHBwNStHcmEwdDR1UGowYVZMRjB5ZE9sWHNKdmZFRTA5ZzA2Wk4yTGR2SDV5Y25CcDBxQUFZTE1qRUNnb0tjUFhxVlRnNE9Pak5hVTFFUk5YSDM5OGZyNzMyR3VSeXVkNzI0bXNoNlBqNCtHRFJva1VJRGc1R3AwNmRjT2ZPSFN4WnNnU0ppWW5vMEtFRCt2VHBneVpObW1ET25EbDQ3cm5uOE9lZmYrS0hIMzRRKzl3bkp5ZkQxdFlXaFlXRmVvT3VkZXN4Rk44bUNBSWNIQnlNVHYrcHMyelpNdHkrZlJzLy8veHpwWDhIV3EwV2UvYnN3YSsvL29xc3JDeXhWY1BhMmhxZmZQSUo1czJiaDlqWVdHUm5aNWM1emsvM2lmenQyN2R4NGNJRlBQUE1NK0srRjE5OEVjZU9IU3Z4dXk2dVBLRUNLUHI5ZE96WUVUZHYzb1JLcFRJYWVONTY2eTFrWldYaHZmZmVLOWQxRGRHMUpKUldOd0JFUjBjak9Ua1ovZnYzTC9lMUwxKytEQXNMQzZ4WXNRSTdkdXg0TE1FaVBEd2M0ZUhoQUlxQ3BHN0J4ZVhMbDR2djgzUG56cFZvTVhOeWNvS2ZuMStaNjFnVVo2Z3Izbi8rOHg5eEFvS0dqTUdDVENva0pBUUZCUVhvMDZjUHUwQVJFVDBtSFR0MnhPdXZ2MTZ1MWExNzkrNE5GeGNYckZtekJzODk5eHkyYjk4T056YzNyRnExU3Z4RVY2RlFpQU92SHhVVkZRVTNOemNFQkFRWTdDcFRmS1lkaVVTQ28wZVBBdmgzdGVQU2xOYXlNVzdjT0l3ZE83YkVkcTFXaXhNblR1Q1hYMzVCVWxJU1dyZHVqYzgrK3d3QkFRRmkxNit1WGJ2aS9mZmZ4L2ZmZjQrUFB2b0lTNVlzTWZyd0h4NGVqai8rK0FPOWUvZEdlSGc0VnExYWhZMGJONHBoUkNLUmxQZ2t2eXA2OXV5Sm9LQWcvUDMzM3lWbUE5TnF0ZUxBYU4zZ2FFUEttblhzMldlZkZRZldselVRV1RlUXZrK2ZQdVVwSHdEd3lpdXZZUERnd1NWVzk2NHVseTVkd3BJbFM5QzllM2NBUlpNaTZON3JibTV1NG4yTHR5NDlxcXh4SEdWTldjdEpaNG93V0pESnBLZW40OTY5ZS9EeThqTFk3NVdJaUtySGwxOStDUnNibTNJRkM0bEVnb2tUSjJMcDBxV0lqNC9ITysrOGd6ZmVlTVBvZUlGSDNieDVVMXdZRFlEZXRLREZIVDU4Mk9DQ2N0T21UUk5ucTlKOXdyeHg0MFp4UnA0SkV5Ym9EVkRXYlh1VVZxdkZtVE5uc0dYTEZzVEd4c0xGeFFYejVzMUQvLzc5SVFoQ2lWYVNWMTk5RlRrNU9mamxsMTh3YytaTXpKMDdWNXhxVmljbkp3ZUxGeStHcGFVbFpzNmNpWmlZR015ZE94ZSt2cjVZdEdoUnVYNC9GZlg4ODg5ajNicDFPSFRva0Y2d1VDcVZtREpsQ2laTm1sVG0rZ3hsclZqdTRlRUJwVklKQUViSE93QkZmeDdIangvSFUwODlWYUZCeW8rcmUxQkdSZ2FBb3ZmM2lCRWprSjJkamNhTkcrdU5qMGxMU3hNL3VIejQ4S0hSYSttNjZGMjVjZ1dIRGgzQ2wxOStXZUlZcVZScWNDcGhtVXhtZEV4T1E4TmdRU2FoMVdweDllcFZXRnBhb24zNzlxWXVoNGlvWHF2b3lzWnQyN1lWUHlsdjJyUnB1VVBGZ3djUEVCNGVqdGRmZjEzcyttVHNnY3ZDd3NMZ2RpY25KL0VoVC9jSmM3Tm16ZlJXSnpjMlFGa25OVFVWYytmT1JXeHNMQlFLQlNaT25JalhYbnV0MUxFVEFEQjI3RmpZMnRyaSsrKy94K2VmZjQ1Qmd3Wmh3b1FKY0hSMGhGcXR4b0lGQzVDUWtJRDU4K2ZEMGRFUmpvNk9HRHg0TUE0ZlBvdy8vL3dUTDczMFVxblhyd3g3ZTN2MDZkTUhKMCtleEsxYnQ4VEZZNk9pb3BDVWxDUStYSmVtcks1bUFIRGh3Z1hJWkRLOTM1RnVuWTNDd2tLY09uVUtLMWFzZ0kyTkRUNzQ0SU5LdnBycW85VnFjZkxrU1ZoYVdtTE9uRGw0OXRsbk1XYk1tQkpoY05hc1dSVzY3b01IRDhTQjhJLzYrZWVmRFhiSDgvVDB4STgvL2xpaCs5UlhEQlprRWxGUlVVaExTMFBQbmozTC9JZWVpSWhxUm5SME5MWnUzWXF3c0RDc1g3OGVNMmZPeE5kZmY0M3M3R3dNR1RLa3pQUDM3TmtEbVV5R0hqMTZWR3JxMnVyaTZPZ0lDd3NMdlBUU1M1Z3dZWUxCaVVGMEEzMGZOWFRvVUhoNGVPRHJyNy9HMGFOSGtaQ1FnT1hMbDJQUm9rVzRmdjA2WG4vOWRiM1draWxUcGlBbEpjWG9KL2k2aC9QeWhqTkQzbjMzWFp3N2R3NHJWcXpBbWpWcllHdHJLODdHOWVoOWZYMTk0ZXZyVytGN1JFZEhpeUd3c0xBUWZuNStDQWdJZ0NBSVdMbHlKZDU0NHcxNGVYbGh4b3daajYxTFUzRmFyUllQSHo0MHVsNkdJQWlZTW1VSzNOM2Q0ZW5waVlNSER5STlQVjNzTHFkUUtOQ3VYVHQ4K3VtbjFkWk5hY2FNR1FiREk3dHkvNHZCZ21wY2ZuNCtnb09ENGV6c2pPYk5tNXU2SENLaUJrMjN3dkxldlh1eGNlTkd5T1Z5akJ3NUVyYTJ0dmptbTI4d1o4NGNyRjY5R2xldlhzVjc3NzBIWjJkbjhhSFB5c29LMGRIUmtNbGtpSXlNeE1HREI5R25UeDlZV1ZtSjF5OXRYRVJWSHNneU16TmhiVzJOcEtRa0FOQnIwUkFFQWF0WHI5YnJ0cEtkblkzQ3drSllXMXNqTlRVVnQyN2RNdHBxMHFsVEoyemN1QkZidG16QmlCRWpjT25TSlp3L2Z4NzkrdlhENU1tVDlZNjFzckxDa2lWTHhKK0RnNE94WThjT1dGbFpRU0tSSUNRa0JBRDB1b2RWbEp1YkcyYk1tQUZmWDE5ODhNRUhHRGR1SEU2Y09BRnpjL01TMXpXMmprVnhwMCtmeHMyYk45R2lSUXRZVzFzaklpSUNRVUZCNk5XckZ3RGdxNisrd3ZuejV6RjY5R2kwYk5rU3k1WXR3NVVyVjlDN2QyOEVCd2NqSWlJQ01wa01NcGtNVXFrVVVxa1VhclVhbjN6eUNWUXFGZmJ2M3crMVdnMlZTb1dYWDM1WjcvMVFtbSsvL1JhNXVia3dOemRIZkh3OE1qSXlTZzB4dXRlWmtKQ0FUWnMyb1VPSER1TDZJVzNhdE5HYjJTdzFOUlVhalFaeXVSeloyZGtJQ3dzVHcxN3hxWTdUMDlOTGJOUEp5c29TMzIvR3VMbTU2YjBYR3hvR0M2cHhJU0VoVUtsVTZOcTFxNmxMSVNKcThIUURtRk5TVWpCa3lCQ01IejllWEgvQzFkVVZhOWFzd2NLRkMzSG16Qm1rcHFhS2k3dTkrZWFiNHBvVjNicDF3MTkvL1FXdFZsdGlBTFd4UWJFblRwd1FGM1V6eHRiV0ZtM2F0Tkg3MUxwTm16YXdzN1BEM0xsekVSa1pDYUFvU09pNkNPazgyaGYrMnJWcldMaHdvZDYyMG1ieHNiS3lFaGY3YzNGeHdjeVpNL0h5eXkrWHVlSzB2YjA5L3Y3N2IyaTFXZ0JGWGNHR0R4K09GMTU0b2RUenl2TFNTeThoSnljSEd6WnNFTWR6dlB6eXl5VmFRb3AzRTVzeFk0YkI3c1lTaVFUNzkrL1gyOWFpUlF0eHRpTmJXMXVNSERsU0RDWWVIaDc0L2ZmZmNmbnlaUnc5ZWhUNStmbmxxcmx4NDhaNmcvWExrcGFXaG9zWEw0by9OMnJVQ0RObXpDanp2RjkvL1JVYWpRYXpaODgyZXN4ZmYvMVZvcnVTTGtnWkNtQ0d0bTNac2dWYnRtd3B0WmJ0MjdlWE9wQyt2aE8wdW5jK1VRMUlTMHZEaVJNbjRPWGxWZXFxcEVSRVZQMTBNeTh0VzdZTTNicDFBMUQwU2U0WFgzeUJXYk5tbFZqL1FhZXdzQkI3OXV4QjM3NTl4YWs3L2YzOWtaR1JBVHM3Tzd6NDRvc3dOemZIeVpNbnhhNGlOMi9leFBIang0MCs3RjIvZmgyblRwMFMrK3RuWm1aaXo1NDk2TmV2SHp3OFBNcDhMVmV1WEVGOGZEd0VRVUNiTm0zS25MSThKU1VGdi8zMkc5UnFOUVJCUUlzV0xUQjQ4R0NqclJZMVpjV0tGZWpjdWJQUldiWWVGUnNiaS9Qbno4UEd4Z2FEQmczU0N4YVptWmxRS0JSbGRqRXVLQ2hBU2tvSzFHbzFDZ3NMSVpmTDlWb0dIajU4Q0d0cjYxSkRsRnF0RnIrS2R5dlRuU01JQW1ReVdZbFpwdTdldll2RXhFUzk3bVRGYWJWYWNiYXJza0pjOFhydjNidUhMbDI2R0QwbVBUMGR3Y0hCVUtsVTBHZzBzTEd4UWZmdTNhdlVSYTJoRXd6OEFURllVSTNSVGZtWG01dUxGMTk4a1dNcmlJaHFDZDJESEJGUmVSa0tGaHh0UWpVbU1qSVM2ZW5wNk55NU0wTUZFVkV0d2xCQlJOV0J3WUpxaEVxbFFraElDQWRzRXhFUkVkVlREQlpVSSs3Y3VZT0NnZ0tPcXlBaUlpS3FweGdzNkxITHpjM0YzYnQzMGF4Wk15NTVUMFJFUkZSUE1WalFZeGNhR29yQ3drSjA3TmpSMUtVUUVSRVIwV1BDWUVHUDFjT0hEeEVWRllWV3JWcUpLM29TRVJFUlVmM0RZRUdQVlhCd01LUlNxY0VGZW9pSWlJaW8vbUN3b01jbU5UVVY4Zkh4YU51MnJja1hJQ0lpSWlLaXg0dkJnaDZibXpkdndzTENBbDVlWHFZdWhZaUlpSWdlTXdZTGVpd1NFaEtRa3BLQzl1M2JReWFUbWJvY0lpSWlJbnJNR0N5bzJtbTFXZ1FIQjhQYTJocWVucDZtTG9lSWlJaUlhZ0NEQlZXNytQaDRaR1Zsb1VPSERwQkkrQllqSWlJaWFnajQxRWZWTGpRMEZEWTJObWpXckptcFN5RWlJaUtpR3NKZ1FkVXFJU0VCbVptWmFOZXVIUVJCTUhVNVJFUkVSRlJER0N5b1dvV0ZoY0hLeWdyTm16YzNkU2xFUkVSRVZJTVlMS2phSkNVbElTMHREZTNhdGVQWUNpSWlJcUlHaGs5L1ZHM0N3c0lnbDh2aDRlRmg2bEtJaUlpSXFJWXhXRkMxU0VsSlFYSnlNbHNyaUlpSWlCb29QZ0ZTdFFnTEM0T2xwU1ZhdG14cDZsS0lpSWlJeUFRWUxLakswdExTa0ppWUNDOHZMMGlsVWxPWFEwUkVSRVFtd0dCQlZYYm56aDJZbTV1alZhdFdwaTZGaUlpSWlFeUV3WUtxSkNjbkIvSHg4V2pkdWpWa01wbXB5eUVpSWlJaUUyR3dvQ3FKaUlpQUlBaHNyU0FpSWlKcTRCZ3NxTkxVYWpXaW9xTGc3dTRPUzB0TFU1ZERSRVJFUkNiRVlFR1ZGaDBkRFpWS0JTOHZMMU9YUWtSRVJFUW14bUJCbGFMVmFoRWVIZzRuSnljNE9EaVl1aHdpSWlJaU1qRUdDNnFVeE1SRVpHZG5zN1dDaUlpSWlBQXdXRkFsM2IxN0Z3cUZBazJiTmpWMUtVUkVSRVJVQ3pCWVVJVmxabWJpbjMvK1FhdFdyU0FJZ3FuTElTSWlJcUphZ01HQ0tpdzhQQnhTcVJTZW5wNm1Mb1dJaUlpSWFna0dDNm9RbFVxRjJOaFl0R2pSQXVibTVxWXVoNGlJaUlocUNRWUxxcERZMkZob05CcTJWaEFSRVJHUkhnWUxxcERJeUVqWTI5dHppbGtpSWlJaTBzTmdRZVdXbnA2T2pJd010bFlRRVJFUlVRa01GbFJ1VVZGUmtFcWxhTjY4dWFsTElTSWlJcUphaHNHQ3lrV3RWaU0yTmhidTd1NHdNek16ZFRsRVJFUkVWTXN3V0ZDNXhNWEZRYVZTc1JzVUVSRVJFUm5FWUVIbEVoa1pDUnNiR3pScTFNalVwUkFSRVJGUkxjUmdRV1hLeXNwQ2Ftb3FXclpzYWVwU2lJaUlpS2lXWXJDZ01rVkhSME1RQkhoNGVKaTZGQ0lpSWlLcXBSZ3NxRlJhclJheHNiRndkWFdGaFlXRnFjc2hJaUlpb2xxS3dZSktsWktTZ3R6Y1hFNHhTMFJFUkVTbFlyQ2dVc1hFeEVBbWs4SE56YzNVcFJBUkVSRlJMY1pnUVVZVkZoWWlMaTRPVFpzMmhWUXFOWFU1UkVSRVJGU0xNVmlRVVltSmlWQ3BWT3dHUlVSRVJFUmxZckFnbzJKaVltQmhZUUVYRnhkVGwwSkVSRVJFdFJ5REJSbWtVcW53NE1FRE5HdldESUlnbUxvY0lpSWlJcXJsR0N6SW9QajRlR2cwR25hRElpSWlJcUp5WWJBZ2crN2Z2dzhyS3lzNE9UbVp1aFFpSWlJaXFnTVlMS2dFbFVxRnBLUWtOR3ZXek5TbEVCRVJFVkVkd1dCQkpTUWtKRUNyMWFKcDA2YW1Mb1dJaUlpSTZnZ0dDeW9oUGo0ZWNya2NqbzZPcGk2RmlJaUlpT29JQmd2U285Rm9rSmlZQ0hkM2QxT1hRa1JFUkVSMUNJTUY2VWxNVElSR28yRTNLQ0lpSWlLcUVBWUwwaE1mSHc4TEN3czBhdFRJMUtVUUVSRVJVUjNDWUVHaXdzSkNKQ1Frd00zTmpZdmlFUkVSRVZHRk1GaVFLRGs1R1NxVml0MmdpSWlJaUtqQ0dDeElGQjhmRDVsTUJoY1hGMU9YUWtSRVJFUjFESU1GaVI0OGVJQW1UWnBBSXVIYmdvaUlpSWdxaGsrUUJBREl5c3FDVXFsRWt5Wk5URjBLRVJFUkVkVkJEQllFb0tpMUFnQ0RCUkVSRVlCTm16WWhLQ2pJMUdVUTFTa3lVeGRRVlVwTkFmYkYvWTJnMUFnazVtVWdUNk15ZFVsMVZ4TmcrK1h2VFYzRlkyVXBOVU1UUzN2MGNHcU5WOXk3UXlFMU4zVkpSRVJVQyszY3VSTWFqUVk5ZXZRd2RTbEVkVWFkRGhZM01tTHcvZDJqU003UE1uVXBWRWZrYVZTSXprbEdkRTR5L2txNmhlbGVnOURadm9XcHl5SWlvaHIyMTE5L2xYbE1YRnhjcWNmSjVYSTgvZlRUMVZrV1VaMG1hTFZhcmFtTHFJd2JHVEZZRUx6YjFHVlFQZkJWcHpmZ2JkL2MxR1VRRVZFTjh2SHhxZkkxWEZ4Y3NHM2J0bXFvaHFqdUVRd3NlbFluZzRWU1U0QVBydnpDbGdxcUZzNFd0bGo5NURoMml5SWlJcEdQanc5R2poeUpxVk9ubXJvVW9sckpVTENvazEyaDlzWDl6VkJCMVNZNVB3djc0djdHNkJhOVRGMEtFUkU5UmhxTkJsS3BGQUNRbVptSmtKQ1FVbzlQU0VoQVlHQ2cwZjI5ZXZIL0RhTGk2bVNMeFlkWC80Zm9uR1JUbDBIMWlJZVZNNzd0OXE2cHl5QWlxdk44Zkh4Z2FXbUpBd2NPbE5nM2RPaFE1T1hsSVNBZ1FHLzd5Wk1uc1cvZlB0eTdkdytDSU1EZDNSMlRKazNDazA4K3FYZmM3ZHUzc1gzN2RvU0VoQ0F2THc5Tm1qUkJuejU5OE9hYmI4TEN3c0pnSGJ0Mzc4YmF0V3R4OXV4WjVPYm1pdmUrY2VNR1B2NzQ0eXE5MWtkZkIxRkRVbTlhTEJMek1reGRBdFV6ZkU4UlVYMm1WQ29SRkJTRWlJZ0laR1ptbHV1Y1o1NTVCczgrKyt4anJnellzV01ITm0vZURGdGJXenovL1BNQWdGdTNiaUU4UEZ3dldQejU1NTlZdlhvMXpNek0wTE5uVDFoWldlSFdyVnZZdG0wYnJsMjdocFVyVjBJbUsvbFlzMmJOR3R5OGVSTjkrL1pGVWxLU3VOM2IyeHVIRGgweVd0ZVFJVU13WXNRSVRKdzRzUnBmTFZIOVZpZURCYWVVcGVyRzl4UVIxVmZoNGVFSUNBaUFScU9CcTZzcldyZHVEWFB6c3NlVU5XdldyQWFxQS96OS9TRUlBdGF2WHc5bloyZHhlM3A2dXZoOVJFUUUvUHo4NE9ycWl1WExsNk54NDhZQUFLMVdpNVVyVitMWXNXUFl2MzgvUm93WW9YZnQvUHg4eE1URVlOT21UYkMwdE5UYkp3aENtYjhIaVVSU3J0OFZFUldwazhHQ2lJaUl5aFllSG83OSsvZkR5OHNMQXdZTWdGd3VOM1ZKSmVUbjV3TW9ldEF2enNIQlFmeCsxNjVkMEdnMG1EMTd0aGdxZE9lODg4NDdPSGJzR002Y09WTWlXR2kxV293ZlA3NUVxQ2p2akZEKy92N3c5L2N2OVpoRGh3NHhmQkQ5UHdZTElpS2lla2lwVkNJZ0lBQmVYbDRZT25Tb3Fjc3hxbi8vL2poOCtEQm16WnFGTVdQR1lNQ0FBU1dDd0kwYk55QUlBazZmUG8zVHAwOGJ2RTU4Zkh5SmJZSWd3TnZidThUMmVmUG1HYTBuSkNRRUJ3OGVGTWQ2akIwN3R0VDZ6Y3pNU3QxUDFKQXdXQkFSRWRWRFFVRkIwR2cwR0RCZ2dLbExLZFhNbVRQaDdPeU0zYnQzdzgvUEQ1czNiOFliYjd5QlVhTkdRU0tSQUNpYXdVbXIxV0wvL3YxR3I2TnIrU2pPM056Y1lHdkNDeSs4WVBBYW9hR2hXTHQyTGRxM2I0OUJnd1poOWVyVjhQRHdRS3RXcmZUdXMzWHJWamc1T1dINDhPRVZmYmxFOVJxREJSRVJVVDBVRVJFQlYxZlhHdS8rSkFnQ05CcU53WDFxdGJyRU5wbE1ocmZlZWdzalJvekE4ZVBIc1gzN2R2ejAwMDlJVFUzRmpCa3pBQUFLaFFJNU9UazRjdVJJaVM1VFpkVlNYbWZPbk1IeTVjdlJva1VMTEY2OEdOYlcxdGkzYngvV3JGa0RYMTlmU0tWU25EdDNEdXZYcjBkU1VoSzh2YjB4Wk1nUWRvTWlLa1ppNmdLSWlJaW8rbVZtWnFKUm8wWTFmbDlyYTJ1b1ZDcWtwYVhwYlkrT2pqWVlMSFFVQ2dXR0RSc0dQejgvQ0lLQVk4ZU9pZnRhdDI2TndzTENNdGVkcUl6YzNGeXNXYk1HaXhZdFFuNStQbGFzV0FFYkd4c0lnb0RaczJmanpwMDdXTEZpQlQ3NDRBTjg5ZFZYY0hOenc4cVZLN0ZxMVNxR0NxSkhNRmdRRVJIVlU2WjQ4UFh5OGdJQS9QSEhIK0kydFZxTmpSczNHanoreXBVcmVqL3JhaTVlKytEQmd3RVVUUjJibkt5L2pwVldxOFdsUzVlUWtwSlNvVHExV2kyT0h6K09pUk1uNHVEQmcyamV2RG1Bb29DajA3WnRXMHliTmcwblRweEFWRlFVZkgxOXNYejVjblR1M0xsQzl5SnFLTmdWaW9pSWlLck5pQkVqY09YS0ZmejIyMjhJQ3d1RG01c2JidDY4Q1hkM2QxaGFXaUl2TDAvditIbno1cUZseTVabzI3WXR0Rm90TGwrK0RLMVdpNUVqUjRySDlPM2JGMEZCUVFnSUNNQzRjZVBRdFd0WE9EczdJeWNuQjZHaG9VaEtTc0xHalJ2TDFVS2pWcXR4N05neCtQdjc0Lzc5KzNCMmRzYlhYMytOeU1oSWJOaXdvY1R4ZmZyMGdWS3B4T2JObTdGaHd3Yk1talVMYmRxMHFmb3ZpcWdlWXJBZ0lpS2lhdE9qUnc5OC92bm40Z3Jac2JHeDZOdTNMeVpNbUtBWEZuU0dEeCtPaXhjdklpQWdBR1ptWm1qVnFoV21USm1DL3YzNzZ4MDNaODRjZE9uU0JZY1BIMFp3Y0REeTgvTmhhMnVMTm0zYVlOS2tTV2pSb2tXNTZwTktwWWlKaVVGU1VoSkdqUnFGc1dQSFFpNlhJekl5VWp4R3FWUWlNREFRUjQ0Y2dWcXRocCtmSDVvMmJRcGZYMTlNbno0ZDNidDN4NEFCQTlDdFd6ZlkyZGxWN1JkR1ZJOElXcTFXYStvaUttcjQyWldtTG9IcW9iM1BmV3pxRW9pSXFzMnFWYXRxYlBYc3VpZ2pJd1AyOXZiaXp6Ly8vRE8yYjkrTzU1NTdEcGN1WFVKQlFRRWFOV3FFNGNPSDQ0MDMzZ0JRTkc1bDI3WnRPSHIwS0hKemN5R1h5N0ZqeHc2OTdsTkVEWVZnWUhZRXRsZ1FFUkZSZzFNOFZBQkZhMlVBd09YTGw5RzNiMS80K1BpZ2MrZk9lak5MMmRuWllmcjA2UmcvZmp6T256OFBsVXJGVUVGVURJTUZFUkVSTlhqdnYvOCs3dDY5Q3g4Zm54SUw5RDFLb1ZEVSt2VkJpRXlCd1lLSWlJZ2F2TFp0MjZKdDI3YW1Mb09vVHVOMHMwUkVSRVJFVkdVTUZrUkVSRVJFVkdVTUZrUkVSRVJFVkdVTUZrUkVSRVJFVkdVTUZrUkVSRVJFVkdVTUZrUkVSRVJFVkdVTUZrUkVSRVJFVkdVTUZrUkVSRVJFVkdVTUZrUkVSRVJFVkdVTUZrUkVSRVJFVkdVTUZrUkVSRVJFVkdVTUZrUkVSRVJFVkdVTUZrUkVSRVJFVkdVTUZrUkVSRVJFVkdVTUZrUkVSRVJFVkdVTUZrUkVSRVJFVkdVeVV4ZEFqOC9iTFo4SEFHUVdLTEUvL3JLSnF5bmlLbmZBVTQ2ZU9CQi94ZFNsRUJFUkVWRTFZckNveDBhNDl3QUF4T2VtbVR4WUNCQXcwK3RGOUduY0hoSkJRSFJPTW9JellrMWFFeEVSRVJGVkh3YUxPbUxMMDlNQkFBL3lNdkRKOVYvcjNIMjAwS0lRV2tnRUFRQXd3Yk1mWmwvOUg3VFZkZ2NpSWlJaU1pV09zYWdqYk16a3NER1R3MHBtVVdmdjgydjBXUlFVcWdFQUhsYk82T25VcHRydlFVUkVSRVNtd1JhTC83ZjN1WTlOZHUrdDBXZXg1LzRsazkyL3BxUVg1T0RJZytzWTF2UXBBTUJyelhyaVltcTRpYXNpSWlJaW91ckFZRUVWdHF2WGh6Q1RTS3Q4bmRZMlRTb2Q2RlNGR3J3UitHMlZheUFpSWlLaTZzRmc4ZjlVaFpwS25WZjhBVnVqTFVTaHR1S2pCZ3ExaGVVKzFscG1pYUZObjZ6UTlTdHpEaEVSRVJGUlJUQlkvTC9LZnZwZC9CUDNSU0cvNDBaR1RIV1ZaSkNkbVFJVFBQczk5blBLS3o0MzdiRmMxNWltY3NjYXZSOFJFUkVSbFErREJWWEpqTXMvMWVqOVREa1dob2lJaUlpTVk3Q29JMGFlODYzUThRcVpCWG80dGtJdjU3YjRNZUk0VXZJZmx1czgvOTZ6SzFNZUVSRVJFVFZ3REJaMWhLWUM0ekFBWUd5TDNoamsyaGtBNEczZkhBR0p3ZVU2NzV2UVB3QUF1WnFDaWhWSVJFUkVSQTBhMTdHb3AvNU91eWQrNzIzZm90em5YVXFOd0tYVUNOemtxdGhFUkVSRVZBRnNzYWluUWpMdVExV29nWmxFaW81MnphcjEyc1VIdWpkWE5NTGM5c09xOWZxbG1YWjVNeDdrcHRmWS9ZaUlpSWlvZkJnc2FyRWZ1azlDRTB2N0tsL0gzdHlxU29PZWg1OWRhWFNmdVVSV296TTFWY2Y2R1VSRVJFUlUvZGdWaW9pSWlJaUlxb3d0Rm5YRW5yaWdHcjNmb0NhZFlTV3pLUE80aU96RVVsczBEQ25lZWpMNnZCL3lOS29LMTBkRVJFUkV0UXVFVkxzdkFBQWdBRWxFUVZTRFJSMnhOZXBNamQ3djJVWmU1UW9XUkVSRVJFUUFnNFdlNzUrYUNHY0wyMHFmUDcvamF5alVhaXQwVG1WWC9DWWlJcUthdDJuVEpuaDdlNk5Iang2bUxvV28xbUd3S01aTUlxM1M0R0NwSUlGVXFNYUNEUEJwNGcxTHFkbGp1LzZCK0N1UDdkcEVSRVExWmZiczJWQW9GRmk4ZUhHMVhuZm56cDNRYURRTUZrUUdNRmpVWWp0aXpwZm9qalNtUlcvWW15c2UyejExd2NMUXZZbUlpQ3BDcVZSQ29YaDgvMmVWNXA5Ly9vR1ZsVldGei92cnI3L0tQQ1l1THE3VTQrUnlPWjUrK3VrSzM1dW9ybU93S0daSzBJWUtuMU44SVBLQzROMjRrUkZUYmZXYy9pZTAycTVWbCs1TlJFUjEzNXc1Y3hBUkVZRzllL2VhNVA0Yk5teUFSRkx4eVMrWExsMWE1akVYTDE3RXhZc1hqZTUzY1hGaHNLQUdpY0dpamhsL2FaM0o3bTBsczhDeUxtT3I5WnFydXI0RExTbzJMcVc0bFdFSEVKMlRYSTBWRVJGUmRiaCsvVG9zTFMxTmR2L0t0cFFFQkFTVXV0L0h4d2NqUjQ3RTFLbFRLM1Y5b3ZxTXdZTEtUU3BJcW4weFBEZTVRNVhPTjVmd0xVeEVSTlVuTXpNVElTRWhwUjZUa0pDQXdNQkFvL3Q3OWVwVjNXVVIxUWw4S2lNaUlxSnE0K1BqSTM2Zmw1Y24vdnhvUzhEdDI3ZXhaODhlQkFjSEl5TWpBM0s1SEY1ZVhoZzJiQmllZmZaWmc5ZTF0TFRFL3YzNzhjY2ZmK0RBZ1FOSVNFaUFuWjBkZXZYcWhRa1RKc0RhMnJyRThRY09ITkM3enQyN2Q3RnIxeTRFQndjak16TVQxdGJXNk55NU0rYlBudzhBaUk2T3hvSUZDMHA5amVmUG44ZjU4K2VON2krcjFZT292bUt3cUtYR2V2VEd5R2ExcDMvbThMTXJrYVhLcmZCaWVJWndnVHdpb3BxbFZDb1JGQlNFaUlnSVpHWm1sdXVjWjU1NXh1QURmbG1HRFJzR0FOaS9mejlrTWhrR0R4NWM0cGg5Ky9iaCsrKy9oeUFJNk5xMUszcjI3SW5VMUZSY3ZYb1ZWNjVjd2FoUm96QnAwaVNEMTErM2JoMk9IVHVHN3QyNzQ0a25uc0RWcTFkeDRNQUIzTHAxQzJ2WHJvVzV1Ym5SMm80Y09ZSnZ2LzBXV3EwV25UdDNSdE9tVFpHY25Ld1hFcnk5dlhIbzBDR2oxeGd5WkFoR2pCaUJpUk1ubHZkWFF0UmdNRmdRRVJIVlkrSGg0UWdJQ0lCR280R3JxeXRhdDI1ZDZzTzNUck5telNwMXY1a3pad0w0TjFqb2Z0WUpDd3ZEOTk5L0QydHJhM3p6elRmdzh2SVM5eVVrSk9Damp6N0N6cDA3MGJWclZ6ejU1Sk42NStibjUrUHExYXY0K2VlZjRlaFkxRFUzTHk4UDgrYk53NjFidDdCMzcxNk1HalhLWUYyUmtaSHc4L09EcGFVbEZpOWVqRTZkT29uN2twS1N4TzhGUVNqejl5T1JTTXIxT3lScWFCZ3NhcWxibVhHUUNFRlZ1c2JBSnQ2d2xoVU5uTnNUVjdWckVSRlIzWk9XbG9ZTEZ5N0F5OHNMQXdZTWdGd3VOM1ZKOFBmM2gxYXJ4ZVRKay9WQ0JRQzR1Ymxod29RSldMNThPUTRkT2xRaVdHaTFXc3ljT1ZNTUZRQmdhV21KeVpNbjQ0TVBQc0RwMDZlTkJndC9mMytvMVdwTW5UcFZMMVFBUmJNNEFmcmR1TXA2RGY3Ky9xVWVjK2pRSVlZUGFuQVlMR3FwNituUnVKNGVYZVp4cmEyYklDcm5IMmkwaFNYMjlYUnFMUWFMclZGblN1eHZaR0VEbVNCRllsNUdsZXNsSXFMYTU5NjllL0R5OHNMUW9VTk5YWXBJTnpENnVlZWVNN2hmRnlidTNyMWJZcDlFSW9HM3QzZUo3ZTNhdFlNZ0NJaUxpek42M3hzM2JnQUErdlhyWi9TWWVmUG1sVnIzd1lNSElRZ0MzTjNkTVhaczZiTWttcGs5dnNWc2lXb3JCb3M2U2dBdzNMMEh4bm84aDNQSnQ3SDZ6cUVLVGRwcUpwRmhYdnRYMFZ6UkNIdmpndkQ3L1Vzb0tGUS9ybktKaU1nRXRGb3RCZ3dZWU9veTlHUmxaY0hNekV4dm9IVnhkbloyQUlDY25Kd1MrOHpOelEydVRTR1ZTaUdWU3FGU0dSK3psNWFXQmpNek0vSDZocnp3d2dzR3Q0ZUdobUx0MnJWbzM3NDlCZzBhaE5XclY4UER3d090V3JVU2o4blB6OGZXclZ2aDVPU0U0Y09IRzcwSFVYMVc4WlZqeU9Uc3pCVDRyTU53dk4zeWVVZ0VBYzgzZmdKOVhUcFU2QnBEM0xxaWxiVUx6Q1JTdk5IOEdYejMxQVE4N2RUbU1WVk1SRVNtWUdOalV5dTZQeFVubDh1aFVxbVFtNXRyY0g5V1ZoWUFHQXdBaFlVbFcrZUJvaWxpMVdvMUhCeU1UMkZ1Ym00T2xVcUYvUHo4Q3RWNzVzd1p6SjA3RjAyYk5zWGl4WXZ4MGtzdm9XWExsbGl6WmcwMEdnMEE0Tnk1YzVnNGNTSjI3dHlKYytmT29hQ2dvRUwzSUtvdkdDenFtR2NiZVdITmsrUHhsR1BScHlTRldpMStqVDZMVTBtM0tuU2RmWEYvWTMxRUFKVHFvbjlnblMxczhVbjdWL0RmamlQaFltbjgweHdpSXFvN1RCMHF0TnFTYmVsUFBQRUVBT0RDaFFzR3o3bDY5U29BbEJnSEFRQUZCUVVHdXp0ZHVuUko3OXFHNk1aejZJNHRTMjV1THRhc1dZTkZpeFloUHo4ZksxYXNnSTJORFFSQndPelpzM0huemgyc1dMRUNIM3p3QWI3NjZpdTR1YmxoNWNxVldMVnFGY2RXVUlQRllGRkhPRm5ZWU00VFF6SG5pV0d3TlN2Nmp5SzlJQWNMUW5iRC8vNGxnOTJnSkJDTVhrOEw0T2lERzVoNTVXZGNTbzBRdDNkeDhNRHFidU13eEswYmhGTE9yeXhuQzF1OW53c04vS2REUkVUVlF5cVZtdXplY3JrYytmbjVKYWEzSFRGaUJBQmcvZnIxaUl5TTFOdjM0TUVEYk42OEdUS1pESys5OXByQjY2NWR1MWF2MVNFcEtRay8vL3d6QU9EbGwxODJXbzl1My9yMTYwdUVrK2pvYVBGN3JWYUw0OGVQWStMRWlUaDQ4Q0NhTjI4T1FIOGw3N1p0MjJMYXRHazRjZUlFb3FLaTRPdnJpK1hMbDZOejU4NUc3MC9VRURUNE1SYkYxMVNvcWdXZFhxL1MrUWZqcjJKejVFbTliV1lTS1Y1MmV4SnZOSDhHbHRKL0I0S2RUN21MOVJFQmVLZ3kzSlFzRlNSd01DL3F2MnBvWUxkT1drRTJ2Z245QTcyZDIyRnlxLzZ3TlZQQVVtcUdTYTM2bzdkelc2eTlld1FKdWVrVmVoMmQ3SXYrRWM1VzVTRkhrNDljVFFFMGhSclltMXRodkdkZjhiaUNRalhIZFJBUjFWUHQyN2ZIbFN0WE1HL2VQRFJ1M0JoZmZmVVZnS0xCMmUrODh3NjJiTm1DYWRPbW9XdlhybkJ4Y1VGYVdocXVYTGtDalVhRDJiTm53OFBEbzhRMUxTd3NrSnViaTNIanh1SEpKNTlFWGw0ZWdvS0NrSnViaTFkZmZSVmR1M1kxV2srZlBuMXc5ZXBWSEQ1OEdKTW5UOFpUVHowRkp5Y254TWZINDhhTkd6aDgrRENPSFRzR2YzOS8zTDkvSDg3T3p2ajY2NjhSR1JtSkRSczJHTHllVXFuRTVzMmJzV0hEQnN5YU5RdHQyckJMTVRWc0RUNVkxRllTUVVCL2w0NTRvL2t6ZXAveVo2bHk4VlBrWHpqOVR5aUFva0hZM3ZiTmthbFM0cUVxRjlucVBFZ0VDVjUxN3k0R2tiU0M3REx2ZHk3NU5tNW14R0J5cXhmUTI3a2RBS0NkYlZPczd2WXV0a2FmeFlINEsrV3UvVVhYem5pMlVkc3lqd3ZMaWkvM05ZbUlxRzZaTVdNR2xpNWRpcWlvcUJKakR0NSsrMjIwYjk4ZWUvYnNRVmhZR0s1ZHV5YXVvUDM2NjY4YmZVQVhCQUZMbHk3RnhvMGJjZTdjT2VUbDVhRjU4K1lZTm13WVhucnBwVEpyK3ZEREQ5R3BVeWNjUEhnUTE2OWZoMXF0aHF1cks4YU9IUXVwVklxWW1CZ2tKU1ZoMUtoUkdEdDJMT1J5dVY2cmlsS3BSR0JnSUk0Y09RSzFXZzAvUHo4MGJkb1V2cjYrbUQ1OU9ycDM3NDRCQXdhZ1c3ZHVwUTRTSjZxdkdueXdVQlZxVEYyQ1NLMzl0NWEyTm02WTNtYVErTE1Xd01ta1lQd3Y2b3hlSzRWV3E4WG5IWWFYMm0zcFdqbW1yUVdLUXN1cTJ3ZHhJU1VjNzdVZUFCc3pPY3drTWtpRml2V1lpODVKTGpOWWFMU0YyQlZydUg4dEVSSFZmZTd1N2xpM2JwM1IvVTgrK1dTSmRTckt3OXJhR2g5KytDRSsvUEREVW84TENBZ3d1SDNBZ0FGR1o4cDYvLzMzTVhyMGFOamIyNHZic3JPTFBweGJ1SEFoTGwyNmhJS0NBalJxMUVpYytlbTU1NTZEdDdjM3RtM2JocU5IanlJb0tBaHl1Unc3ZHV6UTZ6NUYxQkEwK0dEeFJ1QzNwaTdCb0xDc2VKeEx2bzNlenUxd095c2VQMGVld3QySEQwb2NwOVpxa0pML3NNVFlCWjNVL0lmWUdYTytRdmMrbjNJSFlWbHhtT1gxRWl5bDV0Z1hkN2xDNXlma3BrT2pMWVJFS0RuS0kwK2p3cDJIQ2RnWmM1NHRGa1JFVk9zVUR4WEF2K3RmWEw1OEdYMzc5b1dQanc4NmQrNE1RZmozZnpnN096dE1uejRkNDhlUHgvbno1NkZTcVJncXFFRnE4TUdpTnRzV2ZSYm5VKzdpUWtySlJZS0tDOHVNUjRHMUdvSWdRSUNBUWhRaVM1V0xrSXo3T0pod0JWbEd4bUdVSnIwZ0J3dEQvR0VsczRTMlFpdGtBSUhKZHhDWWZBZEEwWG9iUlFHajZCL2c0cTB5UkVSRXRkMzc3NytQdTNmdndzZkhCNWFXbHFVZXExQW9hdDI2SVVRMWljR2lGa3ZLeTBSU1htYVp4MzE3NTlCanViOFdRTFk2cjhyWEtHM3dPQkVSVVczV3RtMWJ0RzFiOXJoQkl1SjBzMFJFUkVSRVZBM1lZa0ZFUkVTMW5ySEIyRVJVZTdERmdvaUlpSWlJcW96QmdvaUlpSWlJcW96QmdvaUlpSWlJcW96QmdvaUlpSWlJcW95RHQ0bW93VkdyMVlpSmlVRnljakp5YzNPaDBYQjlGYW8rVXFrVWNya2N6czdPYU5HaUJXUXkvbGRMUkEwRC83VWpvZ1lsTFMwTm9hR2hjSEp5d2hOUFBBRnJhMnRJcFZKVGwwWDFpRWFqUVhaMk5oSVNFbkR4NGtXMGI5OGVqbzZPcGk2TGlPaXhZN0Fnb2dZakxTME50MjdkUXNlT0hlSGc0R0RxY3FpZWtrcWxzTE96ZzUyZEhkTFQweEVTRW9JT0hUb3dYQkJSdmNjeEZrVFVJS2pWYW9TR2hqSlVVSTF5Y0hCQXg0NGRFUm9hQ3JWYWJlcHlpSWdlS3dZTEltb1FZbUppNE9Ua3hGQkJOYzdCd1FGT1RrNklpWWt4ZFNsRVJJOFZnd1VSTlFqSnljbHdjM016ZFJuVVFMbTV1U0VsSmNYVVpSQVJQVllNRmtUVUlPVG01c0xhMnRyVVpWQURaVzF0RGFWU2Flb3lpSWdlS3dZTEltb1FOQm9OWjM4aWs1RktwWnpXbUlqcVBRWUxJaUlpSWlLcU1nWUxJaUlpSWlLcU1nWUxJaUlpSWlLcU1nWUxJaUlpSWlLcU1nWUxJaUlpSWlLcU1nWUxJaUlpSWlLcU1nWUxJaUlpSWlLcU1nWUxJaUlpSWlLcXNqb1pMQ3lsWnFZdWdlb1p2cWVJaUlpSXFxWk9Cb3NtbHZhbUxvSHFHYjZuaUlpSWlLcW1UZ2FMSGs2dFRWMEMxVE44VHhFUkVSRlZUWjBNRnErNGQ0ZXpoYTJweTZCNnd0bkNGcSs2ZHpkMUdVUkVSRVIxV3AwTUZncXBPYVo3RFRKMUdWUlB6UEI2RVhLcHVhbkxJQ0lpSXFyVDZtU3dBSURPOWkyd29OUHJiTG1nU25PVVdlRy9IVWJDMjc2NXFVc2hJaUlpcXZOa3BpNmdLanJidDhEcUo4ZGhYOXpmQ0VxTlFHSmVCdkkwS2xPWFJiV1loVVFHTzYwRm11U1lvMjIyRFNJZlhNVkQ1L3RvMHFRSlhGMWRZVzF0YmVvU2lZaUlpT3FrT2gwc2dLSnVVYU5iOU1Mb0ZyMU1YVXFka3BhV2hoTW5UdURaWjU5RjA2Wk5UVjFPamROb05FaEpTVUZpWWlJU0V4TngvZnAxWEw5K0hWWldWbUxJY0haMmhreFc1LytLRUJFUkVkVUlQalUxVUhaMmRoQUVBUmtaR1EweVdFaWxVcmk0dU1ERnhRV2RPM2VHVXFrVVEwWk1UQXp1M2JzSGlVUUNSMGRIT0RzN3c5blpHVTVPVGd3YVJFUkVSRWJ3S2FtQmtrcWxzTEd4UVVaR2hxbExxUlVVQ2dVOFBUM2g2ZW1Kd3NKQ3BLYW1JakV4RWNuSnliaDkremJDd3NJZ0NBSWNIQnpFb05Hb1VTT1ltWEZoUFdvNENnb0tZRzdPaVE2SWlNZ3dCb3NHek43ZUhpa3BLYVl1bzlhUlNDUmllQUFBdFZxTjFOUlVwS1NrSURrNUdlSGg0Ymh6NXc2QW90OWhvMGFONE9Ua0JFZEhSNDdSYUtBQ0F3TmhhV21KSjU5OHN0VGpkdTNhaFNaTm11RHBwNTh1OXdQNnI3LytpdXpzYkV5ZE9yVTZTcTIwa3lkUFl0MjZkZmowMDAvTGZKMm1GQjBkRFFzTEM3aTZ1cGI3bk96c2JFeWVQQmtBc0hIalJ2NDlKaUtxSkFhTEJzemUzaDZ4c2JIOEZMSU1NcGxNN0RZRkZJM1BTRXRMUTNKeU1wS1RreEVWRllXSWlBZ0FnTG01T1J3Y0hPRG82Q2grV1ZwYW1ySjhxbVpSVVZGUUtwWG8wS0dEdUczQmdnVndjWEhCdG0zYnhHMTc5KzVGNzk2OXhZQ2FuSnlNalJzM3d0TFNFbnYzN2kzMy9RNGVQSWlVbEJTVEI0dUVoQVJrWm1aaXdZSUY4UFB6ZzZlblo0V3ZrWitmai9qNCtFcWRXeDVoWVdINDdMUFBvRkFvNE92cksvNmRMWXR1ekpYdWUycDRObTNhQkc5dmIvVG8wY1BVcFJEVmFRd1dEWmk5dlQwQUlDTWpBNDBiTnpaeE5YV0hWQ3JWYTlIUWFyWEl5c3BDV2xvYTB0TFNrSjZlanR1M2IwT3IxUUlBNUhLNUdETHM3ZTFoWjJjSHVWeHV5cGRBbFpTV2xvYVpNMmZDek13TXExZXZSb3NXTFF3ZWQvejRjYXhidHc2blQ1L0c2dFdyQVVCczVlcllzV09WeCtwTW1EQUI5Ky9mcjlTNXpabzF3MDgvL1ZUaDg5NTY2eTFFUkVRZ01EQVFKMCtlckhBNHlNN094cWVmZm9yWTJGZ3NYYnBVTDVnVjUrUGpVK2Exek16TWNQanc0UkxiR3pkdURMbGNqbi8rK1FkejVzekJxbFdyeEwrblJLWFp1WE1uTkJvTmd3VlJGVEZZTkdBTUZ0VkRFQVRZMmRuQnpzNE9MVnUyQkZEMHFXZEdSZ2JTMDlQRndCRWZIeStlWTI1dUxwNmorN0sxdGVXWWpWck8wZEVSa3lkUHhuZmZmWWY1OCtmanUrKytnNjJ0L2xvNjRlSGhXTDE2TmF5dHJURjM3bHh4KzYxYnR3Q2dXaDljbWpScFVxSDNqS0V3b2xhck1XWEtsSEtkbjUrZkQ2bFVpdlBueitQOCtmTmxIdi9ERHovQXdzSUNRTkU0cHNhTkcrUDI3ZHY0N0xQUHNHelpNclJyMTg3b3VjWmFHNUtTa295ZTQrVGtoS1ZMbCtMRER6L0Vnd2NQTUhmdVhIejc3YmZpdjNWVTg1UktKUlFLaGNuditkZGZmNVY1WGx4Y1hLbkh5ZVZ5UFAzMDAxV3VqNmcrWTdCb3dDd3NMQ0NYeXptQSt6R1FTcVZ3Y25LQ2s1T1R1RTJsVWlFckt3dVptWm5pVjB4TURGU3FmOWRlVVNnVWVrSEQydG9hMXRiVzRzTVptZDRycjd5Q216ZHY0c2FORzRpS2lrTG56cDMxOW0vZXZCa2FqUWFMRnkrR201dWJ1RjMzSU42N2QrOXFxMlhSb2tYdzhQQW85L0dHV2dNS0N3c3IzUHBSM3VNTEN3dkY3eVVTQ1Q3OTlGUGs1K2ZqMHFWTCtPeXp6K0RyNjZ0WHY2NlZ6OExDUXE5YldYRmx0V2g0ZUhoZy92ejUrUFRUVHhFWEY0ZFBQdmtFMzMzM0hVTzdDY3laTXdjUkVSRVY2dnIzdU82NWRPblNNcys5ZVBFaUxsNjhhSFMvaTRzTGd3VlJHUmdzR2poN2Uzc0dpeHBpWm1aV0ltd0FRRzV1cmw3WXlNek1SRkpTa3Q1RG1abVptUmd5Ykd4c3hPOFpPa3hqOXV6WlVLbFVCajhKLytxcnJ4QVdGb1l1WGJxSTJ5SWpJNUdRa0FCQkVQREpKNThZdlc2clZxM3crZWVmWThLRUNlSzI5UFIwQUJDM1ZXUlFja1VGQkFRWTNCNGFHb29MRnk2Z1o4K2U2Tml4WTZXdkw1UEo4TVVYWDJEMjdOa0lEdy9INGNPSE1XM2FOSEcvYnB5RGxaVlZwZThCQU4yNmRjUDQ4ZU94YmRzMmpCbzFpcUhDUks1ZnYxN2pZOHlNM2RQWWUxdkh4OGNISTBlT05QbFlKcUs2anNHaWdiTzN0MGRpWWlJS0N3c2hrVWhNWFU2REpKZkxJWmZMMGFSSkUzR2JWcXRGVGs0T3NyT3p4YStIRHg4aVBUMGRjWEZ4NGllN3dMK2h3OHJLQ2dxRkFuSzVIQXFGUXZ5eXNMQ0FJQWltZUduMVR2RUgva2VscEtTVTJOKzNiMSs4ODg0NzRrT05WcXN0OWROKzNRTzFvV01xTzZhaU92eisrKzg0YytZTU1qSXlxaFFzQU1EUzBoS0xGaTFDWUdBZ2hnMGJwcmZ2OU9uVEFGQXRnN3RIalJxRjU1OS9YcS9WaUJxdXpNeE1oSVNFbEhwTVFrSUNBZ01EamU3djFZc0w4UktWaGNHaWdiTzN0eGNISDdNZmN1MGhDSUxZSXZHb3dzSkNLSlhLRXFFakt5c0xpWW1KVUt2VmVzZExKQkl4dk9qQ2h1NTdTMHRMV0ZwYXdzTENBbEtwdEtaZVhwMVYyc085UnFNcHNUODlQUjFLcFZJY2FQenJyNytXR00vMHlpdXZRS2xVWXVmT25YQjBkQVNnLytucTZOR2prWktTb3JkTkYyQjBVNlErVHNuSnlRZ01ESVFnQ0JnNWNtUzFYTlBKeWFsRXFJaU5qY1hXclZzQkZBVXlZMlF5R1ZRcUZjTER3OUdtVFJ1anh3bUN3RkJoSXNXN3ErWGw1WWsvUDlwcWNQdjJiV3pmdmgwaElTSEl5OHREa3laTjBLZFBIN3o1NXBzbFdtSlBuanlKZmZ2MjRkNjlleEFFQWU3dTdwZzBhWkk0OVhGWjk0eU9qc2FDQlF0S3JidXNzVU5sdFhvUUVZTkZnNmNMRStucDZRd1dkWVJFSWpFYU9vQ2lzUnhLcFZMOHlzM05GYjlQVFUxRlhGeWNYamNySFpsTUJnc0xDekZvbFBhOW1abFpnd3dpano1WVhMcDBDVXVYTG9WU3FZU0xpd3Y4L1B4S2RIWGJ0V3NYbEVvbEFPaTFOQUZBVGs0T2xFcWxPRTF4UlJrYnZLMExPTTJhTlRPNHZUU3paczFDZG5hMitMTlNxWVJHbzRGVUtzVlhYMzFWN3RvcU12UFU5ZXZYc1dUSkVpaVZTbmg2ZW1MQWdBRkdqL1gwOU1UZHUzZjF1bEQxNk5FRFM1WXNLZmY5NlBIU2hjYjkrL2RESnBOaDhPREJKWTc1ODg4L3NYcjFhcGlabWFGbno1NndzckxDclZ1M3NHM2JObHk3ZGcwclY2NFVaMC9ic1dNSE5tL2VERnRiV3p6Ly9QTUFpaVpEQ0E4UEY0TkZXZmYwOXZiR29VT0hqTlk4Wk1nUWpCZ3hBaE1uVHF6Nkw0Q29BV093YU9Dc3JLeGdabWFHOVBSMGNVWWpxdHZNek16RUFlQ0dhTFZhNU9mblE2bFVJajgvSDNsNWVjalB6OWY3UGljbkIybHBhY2pQenkveE1Ld2prVWhnWm1ZR016TXptSnViaTk4Yit0THRsOGxra0VxbGtFcWxrRWdrNHZkMU1hVHMzTGtUbXpkdlJ1UEdqY1VXcENsVHBxQm56NTc0ejMvK0F3c0xDNlNscGVIWFgzOFZ6MGxLU3RLYjdTZzVPUmxBMGFEUXluUlhNelo0V3pjZDdhTVA5NXMyYlNyekE0VDQrSGhrWldXVjJHNm9SYVk4d3NMQ01HdldMTDF0VmxaVytPT1BQMUJRVUlBVksxYmcxS2xUQUFCbloyZjg5Ny8vTGZYOThORkhIK0hISDM5RVFrS0MrTjcwOVBTRXI2OHYvdnp6enhMSEh6cDBDT2JtNWlnc0xNU2tTWk1NWHJQNDJoV3paczBxOWY2Vm1hcTNPTjMwd3pVbE9UbTVYRE40R2RLc1diTVM0YlE4WnM2Y0NlRGZoM3pkenpvUkVSSHc4L09EcTZzcmxpOWZMcmJpYWJWYXJGeTVFc2VPSGNQKy9mc3hZc1FJQUlDL3Z6OEVRY0Q2OWV2MXBnL1dqVDhxenowRlFTaHp2U2FKUk1JMW5ZaXFpTUdpZ1JNRUFZNk9qa2hOVFRWMUtWUkRCRUVRdTBDVlJhdlZvcUNnb0VUd1VLbFVCcjl5YzNQRjd4L3RrbFdXNGlIajBTOWRDQkVFb2RKZjFTVXRMUTNmZmZjZHpwNDlpOWF0VzJQSmtpVVlOV29Vek0zTjBhWk5Hd1FFQk9EZXZYdFl1SEFoZnZ2dE55aVZTc2psY3VUbTVpSXVMZzdlM3Q3aXRXSmpZd0U4M2dIWnhSbDdzQzd1OTk5L0Y3L2ZzR0VEZHUvZWplZWZmeDd6NTgrdjFEMHRMQ3owSGs2TGh4TnpjM08wYXRVS3AwNmRRcGN1WFRCMzd0d3kxNTN3OVBURXNtWExTbXovNVpkZmpONEhLSHQ4aTA1Q1FrS1p4MVJGVFMvQWw1K2Zqd3NYTGxUNi9Nb0VpN0xzMnJVTEdvMEdzMmZQMXVzYUtBZ0Mzbm5uSFJ3N2RneG56cHdSZzBWK2ZyNjR2N2p5dHZLVloyMFVvQ2pBK1B2N2wzcU1McWdTa1dFTUZnUW5KeWVFaFlWQnJWWlhlZUV1cWw4RVFSQzdQMVdVVnFzdEVUelVhalUwR2syRnYxUXFsZGg2VXRtdnFuYjEwMnExT0hUb0VEWnYzb3pzN0d4MDc5NGQ4K2ZQRnhjN05EYzN4NkpGaTdCaHd3YjgvdnZ2bUQ1OU90NSsrMjNZMmRsaDRzU0o4UFgxeGUzYnQvVzZhTnk5ZXhjQTRPWGxWZWI5NzkrL2o1TW5UNko5Ky9iaXR2bno1eHZzQ3ZYZ3dRTUF4Z2ViNndhVmx5WXBLUWwvL1BFSFpESlppZTRodWdlMThqeGtlWHA2Nm4zSy8raEQzcHR2dm9uMjdkdnJCYTdLR0RkdUhNYU5HMmYwUGxLcDFHZ2YrY3pNVEhIOGlMKy92OUhXdnVydzBVY2ZQYlpyUDJyVnFsVndkM2ZIcUZHamF1eWU1WEhqeGcwSWdvRFRwMCtMQS9ZZlZYemRuLzc5KytQdzRjT1lOV3NXeG93Wmd3RURCbFJvdHFsNTgrWVozUmNTRW9LREJ3K0s0emJHamgxYjZyVTR3eGhSNmZnVVNYQnljb0pXcTBWNmVqcFhxYVZxbyt0NlVGcyszVHQrL0hpVnpyOTQ4U0w4L1B4Z2FXbUo2ZE9uNDVWWFhpbnhDYXBFSXNGNzc3MkhSbzBhNGVqUm94ZzRjQ0NlZmZaWmNiOXVrVHdkM1dyY3hoYUtpNHFLRWordDFZV0U5OTkvWC96VU96RXhzZFNhalgxQ1g3d0xpYzZqcitXSEgzNkFTcVhDaUJFakh2c2c2TldyVjFlcW14VUgwOVpObVptWjBHcTEyTDkvdjlGamRPOTdvS2liazdPek0zYnYzZzAvUHo5czNyd1piN3p4QmthTkdsV3UyUXhmZU9FRmc5dERRME94ZHUxYXRHL2ZIb01HRGNMcTFhdmg0ZUdCVnExYTZkV3hkZXRXT0RrNVlmanc0UlY0bFVRTkU0TUZpVFBScEthbU1sZ1FHZkhNTTg5Z3pKZ3hHRFJva1BpZ2ZmandZVnk1Y2dWejU4N1ZXN2RpNU1pUkdEcDBxTGdJSlZBMDBEbzJOaFlKQ1Fsd2MzT0RVcWxFU0VnSUJFSFFDeGIvL1BNUGZ2dnROd1FGQmVHZmYvNFJ0enM0T0tCWHIxN28wcVdMMkYycCtFeFN4ZW5HV0pUbndUc3ZMdzhBOUZvcno1dzVnOERBUURnNE9PRGRkOSt0eUsrcFVseGRYYUZXcS9IZ3dRUHhrMk5qaWg5SGRaTkNvVUJPVGc2T0hEbFNyajlIbVV5R3Q5NTZDeU5Hak1EeDQ4ZXhmZnQyL1BUVFQwaE5UY1dNR1RNcVZjT1pNMmV3ZlBseXRHalJBb3NYTDRhMXRUWDI3ZHVITld2V3dOZlhGMUtwRk9mT25jUDY5ZXVSbEpRRWIyOXZEQmt5cE5aOFVFSlVXekZZRU16TnpXRmpZOE54RmtSbEdEOSt2UGg5UmtZR05tN2NpTHk4UEx6OTl0c2xRdm1qM2NlZWV1b3BIRHg0RUtkUG44Ym8wYU54NmRJbHFOVnFkT2pRUWEvclRWcGFHZzRlUEFpZ2FEQnpabVltQ2dvS3NIUG5UdkVoTENjbkI0SWdWTXRNYnJtNXVTWHExVTJQVzFCUVVPcUQyOVNwVTQwK0dGWmtrUE9TSlV0UVdGaUl0OTU2QzhuSnlmajAwMCtOVGlXN2YvOStyRjI3VnE4bGlHb3ZRNU0vdEc3ZEd0ZXVYVU5JU0FnNmRlcFU3bXNwRkFvTUd6WU1QWHYyeE50dnY0MWp4NDRaZkg4YW0zQUNLSHEvYjl5NEVRY09IQUFBckZpeEFncUZBa0RSd3BmLytjOS9zR0xGQ2lRbUp1TFdyVnZvMnJVcjVzeVpnODZkTzVlN1RxS0dqTUdDQUJSMWh5cXJXd1ZSUTNidjNqMjg5OTU3QnZjWlcwK2llSXZCODg4L2o0TUhEK0xQUC8vRXFGR2p4Qm1NK3ZUcG8zZU9xNnNyaGc0ZGluNzkrcUZqeDQ0WU0yWU1VbEpTeEFkNGpVWURwVklKR3h1YmFsblVVaGNzYkd4c3hHMjY2WWh6Y25LUWs1Tmo5Tnk0dUxncTMxOUhJcEZnOE9EQitOLy8vb2ZmZnZzTlgzNzVaWWxqOHZQenNXUEhEZ0Fvc3k4OG1aNXUwb0xNekV5OThEeDQ4R0JjdTNZTmE5YXN3ZEtsUy9WQ3VWYXJSVkJRRUZxMWFvVkdqUm9CQUs1Y3VTSk9Ld3RBYkRVdzFIcGc3SjVhclJZblRwekFUei85aEpTVUZEUnYzaHl4c2JGaXFBQ0F0bTNiWXRxMGFWaTdkaTBVQ2dWOGZYMHJGSHlJaU1HQy9wK1RreE9pbzZPUms1TWpydjVMUlA4eU56Y1haOGpSVGNkcmJtNnVOMzJzanFFSDdpNWR1cUJKa3laNDhPQUJmdnJwSjF5N2RnMVNxVlNjbDEvSHpzNnV4UFNzeFNVbkowT3IxWW96NGhnYW9GM2E0TzJ1WGJ2cVRjV1prWkVCUUgrR25lWExseHU5UDFDeHdkc1ZNWHo0Y1B6eHh4ODRlL1lzcmwrL3J0ZTlEQUMyYnQySzVPUms5Ty9mdjlURjhhaDJhTisrUGE1Y3VZSjU4K2FoY2VQRzRqb29mZnYyUlZCUUVBSUNBakJ1M0RoMDdkb1Z6czdPeU1uSlFXaG9LSktTa3JCeDQwWXhXTXliTnc4dFc3WkUyN1p0b2RWcWNmbnlaV2kxV29NTE5qNTZ6L256NStQWXNXUHc5L2ZIL2Z2MzRlenNqSysvL2hxUmtaSFlzR0ZEaWZQNzlPa0RwVktKelpzM1k4T0dEWmcxYXhiZmEwUVZ3R0JCQUNBdTZwV2Ftc3BnUVdSQXM4QlF4ZGtBQUNBQVNVUkJWR2JOeE80OWMrZk9SVnBhR3FaUG4xNWlJYTdBd0VBc1dMQUEvZnYzMTlzdUNBSkdqQmlCZGV2V1llZk9uUUNLSHRBZlhWQ3ZMTHJwVUZ1MGFBR2c5RVh2RE8xN2RQclFtSmdZQURVMzVXMXByS3lzTUc3Y09QajUrV0g1OHVWWXYzNDliRzF0QVFCWHIxN0Y3dDI3WVdWbGhhbFRwNXE0VWlxUEdUTm1ZT25TcFlpS2lrSkJRWUhldmpsejVxQkxseTQ0ZlBnd2dvT0RrWitmRDF0Ylc3UnAwd2FUSmswUzM5OUFVZUM4ZVBFaUFnSUNZR1ptaGxhdFdtSEtsQ2tsL280WnVxZFVLa1ZNVEF5U2twSXdhdFFvakIwN0ZuSzVISkdSa2VJNVNxVVNnWUdCT0hMa0NOUnFOZno4L05DMGFWUDQrdnBpK3ZUcDZONjlPd1lNR0lCdTNibzkxaG5EaU9vREJnc0NBTmphMmtJbWt5RXRMUTNObXpjM2RUbEV0ZGFCQXdkdzdkbzF1TG01bFpqU1ZLbFVZdDI2ZFpCSUpIajc3YmRMblB2eXl5OWoxNjVkU0VsSmdWUXF4ZWpSb3l0OC8zdjM3Z0VvNnJhaFV6ejBHSFAvL24yRExSalIwZEVBb1BjZ1Y1TjBMYVVkT25RQVVQUTd1blRwRWk1ZXZJaEZpeFpoeVpJbGlJdUx3NkpGaTFCWVdJaVBQLzdZNElEMThzakt5c0x2di8rdU4xYUdIaDkzZDNlc1c3Zk80RDVCRURCdzRFQU1IRGl3ek90TW16Wk5iNlgxaXQ3ei9mZmZ4K2pSby9YR0pPbFdsMSs0Y0NFdVhicUVnb0lDTkdyVVNKejU2Ym5ubm9PM3R6ZTJiZHVHbzBlUElpZ29DSEs1SER0MjdORHJQa1ZFK2hnc0NBQVh5aU1xTDQxR0EzdDdleVFrSkdEczJMRjQ1WlZYTUd6WU1KaWJtMlArL1BuNDU1OS9NR2JNR0lNekcwVkdSb3FyV2hjV0ZpSTJOcmJDVTduZXZIa1RRUG5XdmlpUDBOQlE4WHJ2dnZ0dWhSYUlHekprU0tuN1M1dVZTcXZWWXZmdTNmamxsMTh3ZWZKa01WZ0FSUzFDSDM3NElhNWZ2NDU1OCtZaEtpb0syZG5aR0RObURIcjM3bDN1K29vN2R1d1lObXpZZ0lLQ0FnYUxCdWpSaVE1dTNMZ0JBTGg4K1RMNjl1MExIeDhmZE83Y1dXOHlBanM3TzB5ZlBoM2p4NC9IK2ZQbm9WS3BHQ3FJeXNCZ1FTSW5KeWZjdm4yYkMrVVJsZUxWVjEvRlN5KzloRC8vL0JNN2QrN0VMNy84Z2gwN2RzRFYxUlZSVVZIbzFhdVgza0p0T29tSmlmanZmLytMZ29JQ21KdWJvNkNnQUY5Ly9UV1dMVnRtZEIyTFIrWG41K1BHalJ0UUtCUjQ0b2tucXZ4YTd0Ky9qOGpJU0ppWm1hRkRodzV3ZFhXRlZDb3QxM2xBMGFmREZabjJWZmNwc1ZxdHhnY2ZmSURRMEZCSUpKSVMzVXRzYkd5d2NPRkNUSjQ4R2NIQndRQ0sxaUlvYnlBb1BpdFFWRlFVZnZ6eFIvRTYvZnIxZzFhcjVYUzFEZHo3NzcrUHUzZnZ3c2ZIcDh6RjloUUtCUVlNR0ZCRGxSSFZiWHg2SkpHenN6UEN3c0tRbXBwcWNFQXFFUld4c0xEQXE2KytpaUZEaG1EaHdvVzRlUEVpb3FLaUFFRHMwKzNoNFNFZW41U1VoSTgvL2hpcHFhbG8yYklsRmkxYWhQbno1eU1xS2dxZmZQSUp2dnp5UzcxWmI0b3IvcEI4N3R3NTVPYm00c1VYWDZ6VWF1aVBPblhxRkFDZ1c3ZHVzTFMweERmZmZGT3U4M1Jkd0g3ODhjY0tEZDdXdFk3azUrY2pORFFVelpzM3g1dzVjL1NDbFVxbFFrQkFBTFp1M2FyWEwvLzA2ZE5vMUtnUjNuenpUVmhiVzVkNkg5M2dkUUNZTldzV0Nnc0w0ZWJtaGxtelpobjlQVlBEMHJadFc3M3VoRVJVUFJnc1NPVGs1QVJCRUpDU2tzSmdRVlFLalVhRHdNQkErUHY3SXl3c0RGS3BGSDM3OXNYbHk1ZHg1c3dabkQxN0ZrT0hEc1hNbVROeCsvWnRmUG5sbDBoUFQwZXpaczJ3Yk5reU9EZzRZTW1TSmZqNDQ0K1JrSkNBeno3N0RPKzg4dzdlZlBOTlNDUVNaR1ptd3RyYUd2ZnYzMGQ2ZXJyNElMMTc5MjRBS0RHMjQvNzkreVcybFNVckt3dDc5dXdCQUx6NDRvdlY4RnNwMjZGRGh3QVVkYjE4OWRWWE1XblNKREdZSkNVbDRkaXhZemh3NElDNE12aFRUejJGcVZPbjR0U3BVL2p0dDkrd2MrZE83TisvSHkrKytDSUdEaHlJMXExYkc3eVA3blhwN2pWNjlHaTg5ZFpiWE55TWlPZ3hZN0Fna1V3bWc0T0RBNUtUazAxZENsR3RrNTJkamV2WHIrUHZ2Ly9HdVhQbnhMRVNUejMxRkNaUG5neFBUMDhvbFVyczJMRUR2Ly8rTzdwMzc0NjllL2RpNDhhTlVLbFU4UER3d05kZmZ5MU82K3JzN0l5VksxZmlzODgrUTNSME5INzU1UmVjTzNjT2ZuNStlT3V0dDVDZm55L2V1MTI3ZGpoeTVBanUzYnVIVHAwNndkdmJXNjgybVV4VzVxeE9LcFZLYjYyYWJkdTJJVHM3Rys3dTdqVzIyTnlrU1pNUUhoNk9Eejc0QUQxNjlFQjhmRHlDZ29KdzVzd1ozTHAxUzJ5ZDZkU3BFOGFPSFN1Mkxvd2JOdzY5ZXZYQ0R6LzhnT0RnWU96ZHV4ZDc5KzZGbTVzYnVuWHJobWVlZVFZOWV2UVE3NlA3SGJkcTFRb2ZmL3l4MFFCQ1JFVFZpOEdDOURnN095TThQQndhamFaY2ZhMkpHb3FyVjY5aTBhSkZBSXE2UWcwY09CRERoZzNUNjA2aFVDZ3dZY0lFdlBiYWE4akt5c0xpeFl1aFVxa3djT0JBekpvMXEwVDNKV2RuWi9qNStXSEZpaFgvMTk2ZHgxVmRKL29mZngvT1lUbklJanNjUVVCQUJNMFZselN5VE9wUjNacEhUbnR6WjVxczI3M3R0N25kaC9keEh6MStzelJOTjlQU2x1bGgyVHh1aTFrNVV6bVZ1elhrZ3BZS0N1SU9pQ0xJSnNvaTYvbjk0WS96azFnRUR2QUZ6dXY1ZVBoSXZzczViM2lVbm5mZno2SnQyN1pwMXF4Wmp2MHk4dkx5WkxGWU5IYnNXRDN4eEJPcXE2dHpUQ2I5cVlpSWlCNnZDalZ2M2p4OTg4MDNldVNSUi9wa283M3VpSXFLMHZ2dnZ5K0x4YUxNekV3OTk5eHpqbk1lSGg1S1RVM1ZiYmZkMW1ZaWQ2dUVoQVF0WGJwVXUzZnYxbWVmZmFiTXpFd1ZGUlhwekprejdUWVp2UC8rK3pWeTVFamRkTk5OekJjRGdBRmtzbDgrZ0JjdTc4eVpNOXEyYlp1dXYvNTZ4K1pFd0hDd2VmTm1weVpnTmpjMzY0MDMzdENrU1pNMFk4YU1icTBPazU2ZXJwcWFHdDE4ODgzZHVuYjI3TmxkZmhDdXJLeHNzNUdkSkZWVlZjbHNObDl4M2tGTFM0c3VYTGdnZDNkM1IvYUNnb0plTFRPN2QrOWVTWmMyMjNObUV2U3laY3NjeFNBMU5mV0szOFBsQ2dzTHRYWHJWdm42K21yQmdnVzl6akNRblAxM3NLZVdMRm1peU1oSTNYUFBQUVAybmdCY2g2bUR2d0Q0WHpsb0l6ZzRXQ2FUU2FXbHBSUUw0REptczFsUFAvMTBqKzc1NmE3YXpsNzcwMUlocWRzYmRuVzArbEp2OTY2WU9uVnFyKzc3cVo3K1BDOFhGUldsWC8zcVYzMlNBd0RRTndibStUZUdESGQzZDQwY09aSjVGZ0FBQU9nUmlnWGFDUWtKVVhsNXVWcGFXb3lPQWdBQWdDR0NZb0YyZ29PRDFkVFVwSFBuemhrZEJRQUFBRU1FeFFMdGhJU0VTQkxEb1FBQUFOQnRGQXUwNCtIaElYOS9mNG9GQUFBQXVvMWlnUTZGaG9hcXRMU1VlUllBQUFEb0Zvb0ZPaFFXRnFhbXBpYVZsNWNiSFFVQUFBQkRBTVVDSFFvSkNaR2JtNXRLU2txTWpnSUFBSUFoZ0dLQkRsa3NGZ1VGQlZFc0FBQUEwQzBVQzNRcUxDeE1GUlVWYW1ob01Eb0tBQUFBQmptS0JUb1ZGaFltU1RwNzlxekJTUUFBQUREWVVTelFxWUNBQUhsNGVEQWNDZ0FBQUZkRXNVQ25UQ2FUUWtOREtSWUFBQUM0SW9vRnVoUVdGcWFhbWhwVlYxY2JIUVVBQUFDREdNVUNYV3FkWjhGVEN3eDFack5aemMzTlJzZUFpMnB1YnBiWmJEWTZCZ0QwSzRvRnVqUml4QWo1K1BoUUxERGtXYTFXbnJ6Qk1OWFYxZkwyOWpZNkJnRDBLNG9Gcmlnc0xFeG56NTVWUzB1TDBWR0FYZ3NKQ1ZGUlVaSFJNZUNpaW9xS0ZCd2NiSFFNQU9oWEZBdGNVWGg0dUJvYkcxVldWbVowRktEWG9xT2pWVjVlcnNyS1NxT2p3TVZVVmxhcXZMeGNNVEV4UmtjQmdINUZzY0FWaFlXRnlXdzI2OHlaTTBaSEFYck5ZckVvT1RsWjJkblpsQXNNbU1yS1NtVm5aeXM1T1prNUZnQ0dQWW9GcnNoc05pczBOSlJoSkJqeUFnTUROWDc4ZU9YazVDZzNOMWRWVlZWTTZFYWZhMjV1VmxWVmxYSnpjNVdUazZQeDQ4Y3JNRERRNkZnQTBPOHNSZ2ZBMEdDejJiUm56eDVkdUhCQnZyNitSc2NCZWkwd01GQ3paczFTUVVHQkRoMDZwTnJhV3NvRitwVFpiSmEzdDdlQ2c0TTFhOVlzV1N6OFZRdkFOZkNuSGJvbElpSkMwcVVKaUltSmlRYW5BWnhqc1ZnVUZ4ZW51TGc0bzZNQUFEQnNNQlFLM1dLMVdoVVFFTUE4Q3dBQUFIU0lZb0Z1czlsc0tpc3JVME5EZzlGUkFBQUFNTWhRTE5CdEVSRVJzdHZ0S2k0dU5qb0tBQUFBQmhtS0Jib3RJQ0JBVnF1VjFhRUFBQURRRHNVQ1BSSVJFYUhpNG1KMjRRWUFBRUFiRkF2MGlNMW1ZeGR1QUFBQXRFT3hRSStFaG9iS2JEWXpIQW9BZ0Q3MDdydnZhdmZ1M1ViSEFKeENzVUNQbU0xbWhZZUg2L1RwMDdMYjdVYkhBUUJnd0tXbHBlbTIyMjdyMDlmODVKTlB0Ry9mdmo1OVRXQ2dzVUVlZWl3eU1sS25UNTlXUlVXRmdvS0NqSTREQU9qRXhZc1hqWTdna21wcmErWHQ3ZDNtMkxmZmZudkYrMDZkT3RYbGRWYXJWYk5telhJNkg5QmZLQmJvTVp2TkpqYzNONTA2ZFlwaUFRQ0RXRTFOamRFUlhNNXp6ejJuWThlTzZmUFBQMjl6L01VWFg3eml2UmtaR2NySXlPajBmRmhZR01VQ2d4ckZBajFtc1ZnVUVSR2hVNmRPYWVMRWlUS1pURVpIQWdCMG9LNnVUa2VPSE5IWXNXT05qdUl5TWpNejVlWGwxZTc0cGsyYnVyd3ZMUzFOZDk1NXB4NTk5TkgraWdiME80b0Zlb1hoVUFBdytBVUZCV256NXMwYU9YS2tRa05Ealk3ajBxcXFxcFNkbmQzbE5VVkZSZHErZlh1bjUrZk1tZFBYc1lBK1JiRkFyekFjQ2dBR3Z6Rmp4dWpreVpQNjZLT1BsSktTb2pGanhpZ2tKRVFlSGg3OS90NUhqaHpScDU5K3FnTUhEcWlxcWtvK1BqNmFOR21Tbm4vKytUYlhIVHAwU0gvNzI5OTA0TUFCblR0M1RsYXJWV1BIanRYdHQ5K3UyYk5udDN2ZHRMUTBlWGw1NllzdnZ0REhIMytzZGV2V3FhS2lRdUhoNGJydnZ2dDA0NDAzdHJsKzY5YXQrdkxMTDNYOCtIR1pUQ1pGUmticTRZY2YxclJwMDlxODN0Ly8vdmQyNzNYYmJiZnA0c1dMVjN6YTBQbzZyUzVldk9qNHV2WGUvUHg4L2ZhM3YrM3lOWGJzMktFZE8zWjBlcjQ3T1FBalVTelFLNjNEb1FvTEN4a09CUUNEbE1WaTBmMzMzNjlkdTNZcEl5T2pSOHVaWG4zMTFSMStzTytPOWV2WDY5VlhYNVhkYnRla1NaTTBhdFFvbFphV3R2dlEvT1dYWCtyTk45K1V5V1RTbENsVE5IUG1USldYbDJ2djNyM2FzMmVQN3JubkhqMzg4TU1kdnNlU0pVdTBmLzkrVFpzMlRTVWxKZHE3ZDY4V0wxNHNIeDhmUis3VnExZHI1Y3FWOHZQejA3WFhYaXRKeXNuSjBkR2pSeDNGb3EvY2Z2dnRrcVMxYTlmS1lySG9sbHR1YVhOKzRzU0ordnJycnp1OS85WmJiOVdDQlF1MGNPSENQczBGRENTS0JYcU40VkFBTVBpNXVibnA2cXV2MXVUSms1V1hsNmVxcXFwdUxSY2VGUlhWcS9jN2NlS0VsaTFiSmk4dkw3M3d3Z3U2NnFxckhPZEtTa29jdjgvTnpkV2JiNzRwSHg4ZnZmVFNTMjNtZ1JRVkZlazN2L21OUHZua0UwMlpNcVZkQ2JoNDhhS0tpNHUxY3VWS2VYcDZTcExlZSs4OWZmenh4L3I4ODg4ZHhXTE5talV5bVV4NisrMjNGUklTNHJpL3NyS3lWOTliVjU1ODhrbEovNzlZdEg3ZHltUXlYZkZKa1p1YjI0QThUUUw2QzhVQ3ZkWTZIS3F3c0pCaUFRQ0RuTlZxVlhKeWNyKy96NW8xYTlUVTFLUkhIMzIwVGFtUUxxMXFkUGwxZHJ0ZGp6enlTTHZKNVRhYlRRODk5SkJlZnZsbGZmMzExeDArWGZpM2YvczNSNm1RTGoweCtQampqM1hzMkRISHNmcjZla2xxOTFROUlDQ2c5OTlnTDF3K1RLb3JhOWFzMFpvMWE3cTg1dXV2djZaOFlOQ2lXS0RYTGw4ZGF0S2tTUXlIQWdBb0t5dExrblQ5OWRkM2VWM3JST2JVMU5RT3o3ZVdpU05IanJRN1o3RllGQjhmMytaWWNIQ3dMQlpMbXlWMjU4MmJwMisrK1VaUFBmV1U3ci8vZnMyZlA3L0RGWnY2MjZKRml6bzlsNTJkcmErKytzb3gvK09CQng3bzhyWGMzZDM3T2g3UVp5Z1djQXJEb1FBQWw2dW9xSkM3dTd2OC9mMjd2Tzc4K2ZOeWQzZVhqNDlQaCtkYjcrOW9MdzZMeGRMaC84eXlXQ3hxYW1weWZQM2trMDhxSkNSRW4zMzJtWll0VzZhVksxZnE3cnZ2MWozMzNDTTNON2VlZkZ0T3VlR0dHem84ZnZEZ1FiMysrdXRLVGs3V1RUZmRwTmRlZTAweE1UR0tpNHR6WEZOZlg2OFBQdmhBUVVGQnV1T09Pd1lxTXRBckEvZGZGWWFseTRkREFRRGc0ZUdoeHNaR3h6Q2t6bGl0VmpVMk5xcXVycTdEOCtmUG41ZWtLeGFVcmxnc0Z2M2lGNy9ReHg5L3JDZWZmRktlbnA1Njc3MzM5TlpiYnptdU1abE1hbTV1N3ZEK3kwdEtYMHRQVDlkLy91ZC9hdFNvVVhyaGhSZDA4ODAzS3pZMlZzdVhMM2ZrMmJadG14WXVYS2hQUHZsRTI3WnRVME5EUTcvbEFmb0N4UUpPdVh4MXFPNU1CZ1FBREcrdDh5VjI3ZHJWNVhWSlNVbVNwSjA3ZDNaNGZ1L2V2WkxVYnA1R2IzaDdlK3YyMjIvWHNtWExaREtadEhIalJzYzVIeDhmTlRZMnFxS2lvczA5K2ZuNXZTNFdYZjE5V0ZkWHArWExsK3NQZi9pRDZ1dnJ0WGp4WXZuNitzcGtNdW5aWjUvVjRjT0h0WGp4WWozenpEUDYzZTkrSjV2TnBsZGVlVVZMbGl4aGJnVUdQWW9GbkJZZEhhMkxGeSsyV2UwREFPQ2EvdW1mL2ttUzlQYmJiK3ZVcVZOdHp1WG41enQrdjJEQkFzZDFKMDZjYUhQZG1UTm50SExsU2xrc0Z2Mzg1ei92ZFpZOWUvYTArYnIxZy9ubEg5QmJpOUFYWDN6aE9OYlUxS1IzM25tblYrOXB0VnBWWDErdnFxcXFOc2Z0ZHJzMmI5NnNoUXNYNnF1dnZ0TG8wYU1sWFNvOXJSSVRFL1hZWTQ5cHk1WXR5c3ZMMDlLbFMvWHl5eTlyMHFSSnZjb0NERFRtV01CcEVSRVI4dkR3VUg1K3ZzTER3NDJPQXdBdzBOeTVjN1YzNzE1OTg4MDNldVNSUjVTU2txS2dvQ0NkUG4xYVdWbFpqcWNGMDZaTjB5OS8rVXU5Ly83N2V1eXh4elJseWhTRmhZV3BvcUpDZS9ic1VYTnpzNTU5OWxuRnhNVDBPc3VpUllzVUd4dXJ4TVJFMmUxMi9mampqN0xiN2Jyenpqc2QxeXhZc0VCNzl1elJ4eDkvck56Y1hObHNOdTNmdjErUmtaSHk4dkxTeFlzWGUvU2V5Y25KMnJObmp4WXRXcVRRMEZBOS8venoycmh4bzlhc1dhUEN3a0tGaElUb1QzLzZrMDZjT0tFVksxWjArUE9ycmEzVnlwVXJ0V0xGQ2ozMTFGTktTRWpvOWM4QUdFZ1VDempOemMxTm8wZVBWbDVlbmhvYkcxbXhBZ0JjM0wvLys3L3JxcXV1MGxkZmZhWE16RXcxTlRVcElpS2kzWXBILy96UC82ems1R1Q5N1c5L1UyNXVydmJ0MnlkL2YzL05tVE5IZDkxMWw5TWZxTys0NHc1bFpHUm8wNlpOY25kM1YxeGNuUDdsWC81RjgrYk5jMXd6WThZTS9mZC8vN2RXclZxbDdPeHNuVHg1VXRkZGQ1MGVldWloTmdXa3U1NTQ0Z205K09LTHlzdkxVME5EZzh4bXN3b0tDbFJTVXFKNzdybEhEenp3Z0t4V2E1dW5OTFcxdGRxK2ZidldyMSt2cHFZbUxWdTJUS05HamRMU3BVdjErT09QYS9yMDZaby9mNzZtVHAzcTFKd1RvTCtaN0F5TVJ4K29yS3pVNXMyYmxaS1NvdGpZV0tQakFJRExXN0praVZPN1o2TnZuVHQzVGlOSGpuUjgvWmUvL0VXclZxMVNhbXFxZHUzYXBZYUdCZ1VIQit1T08rN1EzWGZmTFVtcXFxclNoeDkrcUEwYk5xaXVyazVXcTFXclY2OXVNM3dLTUlxcGc2WFplR0tCUGhFUUVDQS9Qei9sNStkVExBQUErSW5MUzRYMC8vZjcrUEhISDNYZGRkY3BMUzJ0M1o1US92Nytldnp4eC9YclgvOWFPM2JzVUdOakk2VUNneHJGQW4wbUppWkcrL2Z2VjNWMWRhZnJrZ01BZ0VzN2h4ODVja1JwYVdsWDNMVFAyOXRiOCtmUEg2QmtRTyt4S2hUNlRIUjB0RXdta3dvS0NveU9BZ0RBb0phWW1LamJicnZOa0ozQWdmNUNzVUNmOGZMeVVsaFltQW9LQ3RqVEFnQUF3TVZRTE5DblltSmlWRk5Uby9MeWNxT2pBQUFBWUFCUkxOQ25iRGFiM04zZDIyeUNCQUFBZ09HUFlvRStaVGFiRlJVVnBjTENRalUzTnhzZEJ3QUFBQU9FWW9FK0Z4TVRvNmFtSnAwK2Zkcm9LQUFBQUJnZ0ZBdjB1YUNnSVBuNit1cjQ4ZU5HUndFQUFNQUFvVmlnWDhURnhhbXNyRXhWVlZWR1J3RUFBTUFBb0ZpZ1g4VEV4TWhzTnZQVUFnQUF3RVZRTE5BdjNOM2ROWHIwYUJVVUZLaXBxY25vT0FBQUFPaG5GQXYwbTdpNE9EVTFOYkVUTndBQWdBdWdXS0RmQkFRRUtEQXdrT0ZRQUFBQUxvQmlnWDRWRnhlbnFxb3FsWldWR1IwRkFBQUEvWWhpZ1g0VkZSVWxEdzhQbmxvQUFBQU1jeFFMOUN1ejJheVltQmlkT25WSzlmWDFSc2NCQUFCQVA2RllvTi9GeGNXcHBhVkZlWGw1UmtjQkFBQkFQNkZZb04vNStQZ29MQ3hNeDQ4Zmw5MXVOem9PQUFBQStnSEZBZ01pUGo1ZXRiVzFLaTR1TmpvS0FBQUErZ0hGQWdNaUlpSkMzdDdlT25yMHFORlJBQUFBMEE4b0ZoZ1FKcE5KOGZIeEtpa3AwYmx6NTR5T0F3QUFnRDVHc2NDQUdUTm1qTnpkM1hYNDhHR2pvd0FBQUtDUFVTd3dZTnpkM1RWbXpCZ1ZGaGFxcHFiRzZEZ0FBQURvUXhRTERLaUVoQVNaVENibVdnQUFBQXd6RkFzTUtLdlZxdWpvYUowNGNVSU5EUTFHeHdFQUFFQWZvVmhnd0kwZE8xYk56YzA2ZnZ5NDBWRUFBQURRUnlnV0dIQitmbjZ5Mld3NmV2U29tcHVialk0REFBQ0FQa0N4Z0NFU0V4TlZYMSt2L1B4OG82TUFBQUNnRDFBc1lJamc0R0FGQlFYcHlKRWpzdHZ0UnNjQkFBQ0FreWdXTU15NGNlTlVYVjJ0MDZkUEd4MEZBQUFBVHFKWXdEQVJFUkh5OWZWbHd6d0FBSUJoZ0dJQnc1aE1KaVVtSnFxaW9rS2xwYVZHeHdFQUFJQVRLQll3VkhSMHRLeFdxN0t6czQyT0FnQUFBQ2RRTEdBb056YzNKU1VscWF5c1RDVWxKVWJIQVFBQVFDOVJMR0M0Mk5oWWpSZ3hncWNXQUFBQVF4akZBb1p6YzNOVGNuS3lLaW9xVkZSVVpIUWNBQUM2NWQxMzM5WHUzYnVOamdFTUdoUUxEQXJSMGRIeTlmVlZUazRPKzFvQVFCL2h6OVArOWNrbm4yamZ2bjFHeHdBR0RZdlJBUURwMGdwUjQ4ZVBWMFpHaGs2ZlBxM0l5RWlqSXdIQWtPYnU3cTZxcWlxall3d1p0YlcxOHZiMmJuUHMyMisvdmVKOXAwNmQ2dkk2cTlXcVdiTm1PWjBQR0Fvb0ZoZzBJaU1qNWUvdnIrenNiSTBhTlVvbWs4bm9TQUF3Wk5sc05wMDllOWJvR0VQQ2M4ODlwMlBIanVuenp6OXZjL3pGRjErODRyMFpHUm5LeU1qbzlIeFlXQmpGQWk2RFlvRkJ3MlF5YWNLRUNkcStmYnRPbmp5cDZPaG9veU1Cd0pBMWFkSWtyVjI3VmtlT0hOSFlzV09OampPb1pXWm15c3ZMcTkzeFRaczJkWGxmV2xxYTdyenpUajM2NktQOUZRMFlVaWdXR0ZSc05wc0NBZ0tVazVPanFLZ291Ymt4RFFnQWVpTWhJVUdKaVluYXZIbXpSbzRjcWREUVVLTWpEVGxWVlZWWFhMR3dxS2hJMjdkdjcvVDhuRGx6K2pvV01HaVo3TXpzd2lCVFhGeXM3Ny8vWGlrcEtZcU5qVFU2RGdBTVdYVjFkZnJyWC8rcTB0SlNwYVNrYU15WU1Rb0pDWkdIaDBlL3ZtOWFXcHE4dkx6MHhSZGZhUFhxMWRxd1lZTktTMHMxYXRRb1BmamdnN3JtbW10VVZWV2xsU3RYYXNlT0hhcXBxVkZrWktUdXUrOCt6WnMzcjkzckhUcDBTS3RXclZKMmRyWXVYcnlvOFBCd3paMDdWL2ZlZTY4OFBUMTdmWDFhV2xxSCtWdWZWR1JsWmVrLy91TS9uUHBaWE9tcEJ6QlVtVG9ZczA2eHdLRDA3YmZmcXJhMlZqZmZmRE5QTFFEQUNTMHRMZHExYTVjeU1qTFUwdExTN2Z1dXZ2cHF6WjQ5dTFmdjJWb3NacytlcmFOSGorcXFxNjVTWVdHaERodzRJSlBKcFAvemYvNlBWcTVjcWNiR1JrMlpNa1ZuejU3Vm5qMTdKRWwvL09NZk5XUEdETWRyclZ1M1RxKzk5cHJjM2QwMWMrWk1qUmd4UWprNU9UcDU4cVRHangrdlYxNTVSUmFMcFZmWHYvNzY2NUtrdFd2WHltS3g2SlpiYnBFa1BmbmtrNUl1cmFyVjJOalk2ZmQ1NjYyM2FzR0NCVnE0Y0dHbjEvUjNpUU9NMGxHeFlDZ1VCcVVKRXlib3UrKyswNGtUSnhRZkgyOTBIQUFZc3R6YzNIVDExVmRyOHVUSnlzdkxVMVZWVmJlV29ZMktpbkxxZlM5ZXZLano1ODlyeFlvVmpnL3lLMWFzMEdlZmZhWVhYbmhCaVltSitwLy8rUi9IRTRRUFB2aEE3Ny8vdnI3ODhrdEhzVGgyN0ppV0xWdW1pSWdJdmZ6eXk0N2hYSGE3WGErODhvbzJidHlvdFd2WGFzR0NCYjI2dnJWQXRCYUwxcTlibVV5bUt4WUROemMzeWdQdy8xQXNNQ2lGaElRb0xDeE1PVGs1R2oxNk5IOW9BNENUckZhcmtwT1RCL1E5SDNua2tUWlBFMzcyczUvcHM4OCtVMU5Uay83MVgvKzF6YkNrRzIrOFVlKy8vNzVPbkRqaE9QYnBwNStxdWJsWnp6NzdiSnM1SWlhVFNiLzg1UysxY2VOR3BhZW5PNHBDVDYvdlNtZkRwSDVxelpvMVdyTm1UWmZYZlAzMTEvdzlCcGRBc2NDZ05XblNKRzNhdEVrSER4N1U1TW1Ualk0REFPZ0JpOFdpTVdQR3REblcrbUhmWXJFb01UR3h6Ym1Ra0JCSmwvYVRhSldWbFNXVHlhUi8vT01mK3NjLy90SGgrNXcrZmJyWDEzZGwwYUpGblo3THpzN1dWMTk5SlpQSnBNaklTRDN3d0FOZHZwYTd1M3UzM2hNWTZpZ1dHTFQ4L2YwMVpzd1lIVHQyVEdQR2pKR2ZuNS9Sa1FBQTNYVDVrNHBXclVPeUxSWkx1NzJLV3VmVFhUNFBwSFhZMXRxMWF6dDluL3I2K2w1ZjM1VWJicmlodytNSER4N1U2NisvcnVUa1pOMTAwMDE2N2JYWEZCTVRvN2k0dURidjhjRUhIeWdvS0VoMzNIRkh0OTRQR0E0b0ZoalV4bzhmcjVNblR5b3JLMHVwcWFsR3h3RUFEQ0J2YjIvVjFOUm8vZnIxM2RvMHRhZlg5MVI2ZXJwZWZ2bGxSVWRINjRVWFhwQ1BqNCsrL1BKTExWKytYRXVYTHBYWmJOYTJiZHYwOXR0dnE2U2tSQk1uVHRTdHQ5N0tNQ2k0REpiYndhRG02ZW1wQ1JNbXFMaTRXR2ZPbkRFNkRnQmdBTVhIeDZ1bHBlV0tlMG4wOXZyTGRUV2h2YTZ1VHN1WEw5Y2YvdkFIMWRmWGEvSGl4ZkwxOVpYSlpOS3p6ejZydzRjUGEvSGl4WHJtbVdmMHU5LzlUamFiVGErODhvcVdMRmxDcVlCTG9WaGcwR3NkQnBXWm1kbWpwUklCQUVOYjYvS3Z5NWN2VjJscGFadHpkcnRkdTNidFVsbFpXYSt2YjJXMVdsVmZYNitxcXFwMjkyemV2RmtMRnk3VVYxOTlwZEdqUjB1NjlHU2tWV0ppb2g1NzdERnQyYkpGZVhsNVdycDBxVjUrK1dWTm1qVEppZThjR0pvWUNvVkJ6ODNOVFpNblQxWjZlcnFPSGozYWJzSWZBR0I0dXU2NjY3Ujc5MjV0MnJSSkR6NzRvS1pNbWFLUWtCRFYxTlRvNE1HREtpa3AwVHZ2dktQZzRPQmVYZDhxT1RsWmUvYnMwYUpGaXhRYUdxcm5uMzllR3pkdTFKbzFhMVJZV0tpUWtCRDk2VTkvMG9rVEo3Uml4WXAyT2VmT25hdmEybHF0WExsU0sxYXMwRk5QUGFXRWhJUUIrUmtCZ3duRkFrTkNXRmlZYkRhYkRoNDhxT2pvYUhsNWVSa2RDUUF3QUo1NzdqbE5uanhaMzN6empRNGNPS0Q2K25yNStma3BJU0ZCRHovOHNLS2pvNTI2WHBLZWVPSUp2ZmppaThyTHkxTkRRNFBNWnJNS0NncFVVbEtpZSs2NVJ3ODg4SUNzVm11YnBYQnJhMnUxZmZ0MnJWKy9YazFOVFZxMmJKbEdqUnFscFV1WDZ2SEhIOWYwNmRNMWYvNThUWjA2VmY3Ky92Mytjd0lHQTNiZXhwQlJYVjJ0RFJzMktEbzZXaWtwS1ViSEFRQU1jK2ZPbmRQSWtTTWRYLy9sTDMvUnFsV3JsSnFhcWwyN2RxbWhvVUhCd2NHNjQ0NDdkUGZkZDB1NnRETFZoeDkrcUEwYk5xaXVyazVXcTFXclY2OXVNM3dLR0E0NjJubWJZb0VoNWNDQkF6cDA2SkRtejUrdmdJQUFvK01BQUZ6SU04ODhvNXljSEZtdFZxV21waW90TFUyVEprM3FjQVdxMnRwYTdkaXhRNDJOamJyNTVwc05TQXYwTDRvRmhyeW1waWF0VzdkT1BqNCt1djc2NjQyT0F3QndJWWNQMDhTbnFBQUFGYVpKUkVGVUg5YVJJMGVVbHBiR2tGeTRQSW9GaG9XQ2dnTHQzcjFiTTJmT2RLelFBUUFBZ0lIVFViRmd1VmtNT2FOSGoxWmdZS0F5TXpQVjBOQmdkQndBQUFDSVlvRWh5R1F5S1NVbFJRME5EY3JNekRRNkRnQUFBRVN4d0JEbDcrK3ZwS1FrRlJRVXNDTTNBQURBSUVDeHdKQ1ZsSlFrZjM5LzdkbXpSNDJOalViSEFRQUFjR2tVQ3d4WmJtNXVTa2xKMGNXTEYzWGd3QUdqNHdBQUFMZzBpZ1dHdE1EQVFJMGRPMWJIang5WGFXbXAwWEVBQUFCY0ZzVUNROTc0OGVQbDQrT2pIMy84VWMzTnpVYkhBUUFBY0VrVUN3eDVack5aS1NrcHFxNnVWbloydHRGeEFBQUFYQkxGQXNOQ1NFaUk0dVBqZGZUb1VWVlVWQmdkQndBQXdPVlFMREJzWEhYVlZiSmFyZnJoaHgvVTB0SmlkQndBQUFDWFFySEFzR0d4V0pTU2txTHo1ODhyTnpmWDZEZ0FBQUF1aFdLQllTVXNMRXd4TVRIS3pjMVZaV1dsMFhFQUFBQmNCc1VDdzg2a1NaTmt0VnExYytkT05zNERBQUFZSUJRTEREc2VIaDZhT1hPbWFtdHJ0V2ZQSHFQakFBQUF1QVNLQllhbDRPQmdUWmd3UVlXRmhUcHg0b1RSY1FBQUFJWTlpZ1dHcmNURVJJV0hoeXN6TTFOVlZWVkd4d0VBQUJqV0tCWVl0a3dtazJiTW1DRjNkM2Z0M0xsVFRVMU5Sa2NDQUFBWXRpZ1dHTlk4UFQwMWE5WXNWVmRYYTkrK2ZVYkhBUUFBR0xZb0ZoajJRa0pDbEp5Y3JQejhmQlVVRkJnZEJ3QUFZRmlpV01BbEpDVWxLVFEwVkh2Mzd0V0ZDeGVNamdNQUFERHNVQ3pnRWt3bWsyYk9uQ216MmF5ZE8zZXF1Ym5aNkVnQUFBRERDc1VDTHNQTHkwc3paODVVVlZXVnNyS3lqSTREQUFBd3JGQXM0RkxDd3NLVWxKU2s0OGVQNitUSmswYkhBUUFBR0RZb0ZuQTU0OGVQVjBoSWlINzQ0UWVWbDVjYkhRY0FBR0JZb0ZqQTVaaE1KczJlUFZ2ZTN0N2F2bjI3YW1wcWpJNEVBQUF3NUZFczRKSThQRHgwelRYWHlHNjNhOXUyYldwc2JEUTZFZ0FBd0pCR3NZREw4dlgxMWV6WnMxVmRYYTJkTzNlcXBhWEY2RWdBQUFCREZzVUNMaTBrSkVUVHBrMVRTVW1KTWpNempZNERBQUF3WkZtTURnQVlMU1ltUmhjdVhOQ2hRNGZrNit1cmhJUUVveU1CQUFBTU9SUUxRTktFQ1JOVVhWMnR6TXhNalJneFFqYWJ6ZWhJQUFBQVF3cERvUUJkV2lscXhvd1pDZ3dNMUs1ZHUzVHUzRG1qSXdFQUFBd3BGQXZnL3pHYnpab3paNDQ4UER5MGJkczIxZFhWR1IwSkFBQmd5S0JZQUpmeDh2TFNOZGRjbzhiR1JtM2Z2bDFOVFUxR1J3SUFBQmdTS0JiQVQvajcrMnZXckZrNmQrNmN0bS9mcnVibVpxTWpBUUFBREhvVUM2QURFUkVSU2tsSjBkbXpaeWtYQUFBQTNVQ3hBRG9SRXhPamxKUVVsWlNVYU1lT0hXeWdCd0FBMEFXS0JkQ0YyTmhZVFpzMlRjWEZ4ZXpPRFFBQTBBV0tCWEFGWThhTTBaUXBVMVJVVktTTWpBektCUUFBUUFjb0ZrQTN4TWZIYS9Ma3lUcDkrclIyN2RvbHU5MXVkQ1FBQUlCQmhXSUJkRk5DUW9JbVRacWtVNmRPVVM0QUFBQit3bUowQUdBb0dUdDJyRnBhV25UZ3dBRzV1YmxwK3ZUcE1wbE1Sc2NDQUFBd0hNVUM2S0Z4NDhiSmJyY3JPenRiSnBOSktTa3BsQXNBQU9EeUtCWkFMeVFsSmNsdXR5c25KMGNtazBuVHBrMmpYQUFBQUpkR3NRQjZLVGs1V1MwdExjck56VlZqWTZObXpwd3BOemVtTFFFQUFOZEVzUUNjTUdIQ0JMbTd1MnYvL3YxcWFHalE3Tm16NWU3dWJuUXNBQUNBQVdleXM3UU40TFNDZ2dMOThNTVA4dmYzVjJwcXFyeTh2SXlPQkFBQTBHOU1IWXdCcDFnQWZhUzR1Rmc3ZHV5UWw1ZVhycjMyV3ZuNCtCZ2RDUUFBb0Y5UUxJQitWbEZSb2UrLy8xNG1rMGx6NXN4UlVGQ1EwWkVBQUFENkhNVUNHQUFYTGx6UTk5OS9yN3E2T3FXa3BDZzZPdHJvU0FBQUFIMktZZ0VNa1ByNmV1M2N1Vk9scGFVYU4yNmNKa3lZd0hLMGcwaFRVNU1LQ2dwVVdscXF1cm82TlRjM0d4MEpUakNiemJKYXJRb0pDVkYwZExRc0Z0WWxBWUQrUnJFQUJsQkxTNHYyN3QycnZMdzgyV3cyelp3NWt3ODhnMEJGUllVT0hqeW9vS0FnMld3MitmajR5R3cyR3gwTFRtaHVibFoxZGJXS2lvcFVYbDZ1NU9Sa0JRWUdHaDBMQUlZMWlnVmdnS05IanlvckswdCtmbjZhTTJlT1Jvd1lZWFFrbDFWUlVhR2NuQnhObURCQkFRRUJSc2RCUDZpc3JGUjJkcmJHang5UHVRQ0Fma1N4QUF4U1hGeXNqSXdNbVV3bXpaZ3hReEVSRVVaSGNqbE5UVTNLeU1qUStQSGpLUlhEWEdWbHBYSnljalJyMWl5ZUVnSkFQNkZZQUFhNmNPR0NkdTdjcWFxcUtpVWxKV244K1BITXV4aEF4NDhmVjBORGc1S1Nrb3lPZ2dHUW01c3JEdzhQeGNYRkdSMEZBSWFsam9xRm14RkJBRmZrNit1ckcyNjRRVEV4TWNyTnpWVjZlcm91WHJ4b2RDeVhVVnBhS3B2TlpuUU1EQkNiemFheXNqS2pZd0NBUzZGWUFBUEliRFpyK3ZUcG1qNTl1c3JMeTdWcDB5WSsvQXlRdXJvNk5pMTBJVDQrUHFxdHJUVTZCZ0M0RklvRllJQ1ltQmpkY01NTnNsZ3MrdTY3NzVTZG5hMldsaGFqWXcxcnpjM05yUDdrUXN4bU04c0lBOEFBbzFnQUJ2SDM5OWY4K2ZNVkhSMnQzTnhjYmRteVJlZlBuemM2RmdBQVFLOVFMQUFEdWJ1N2EvcjA2YnI2NnF0VlcxdXJUWnMyNmVqUm8ySk5CUUFBTU5Td0RoOHdDRVJHUmlvNE9GZy8vUENETWpNelZWUlVwT25UcDh2YjI5dm9hQUFBQU4zQ0V3dGdrUER5OGxKcWFxcW1UcDJxOHZKeWJkaXdnYWNYQUFCZ3lLQllBSU5NWEZ5Y2JyenhSZ1VHQmlvek0xTmJ0MjdWdVhQbmpJNEZBQURRSllvRk1BajUrUGhvN3R5NW1qRmpocXFycTdWNTgyWWRPSENBVlc0QUFNQ2d4UndMWUJDTGpvNVdlSGk0OXUvZnIwT0hEcW13c0ZCVHBreFJSRVNFMGRFQUFBRGE0SWtGTU1oNWVucHErdlRwbWp0M3Jrd21rN1p0MjZiMDlIUlZWVlVaSFEwQUFNQ0JZZ0VNRWFHaG9icnBwcHMwY2VKRVZWUlVhTk9tVGRxelo0L3E2K3VOamdZQUFNQlFLR0FvY1hOelUySmlvbUppWXBTVGs2TVRKMDZvc0xCUVNVbEppbytQWjJkcEFBQmdHSW9GTUFSNWVucHE2dFNwaW8rUFYxWldsdmJ2MzYralI0OHFLU2xKc2JHeGNuUGpZU1FBQUJoWWZQb0FoakEvUHorbHBxWXFOVFZWWGw1ZTJydDNyOWF0VzZlOHZEeTF0TFFZSFE4QUFMZ1FubGdBdzBCNGVMakN3OE5WVkZTa25Kd2MvZmpqajhyTnpWVnljcktpbzZObE1wbU1qZ2dBQUlZNWlnVXdqTmhzTnRsc05rZkIrT0dISDNUdzRFR05IVHRXTVRFeHNsajRUeDRBQVBRUFBtVUF3NUROWmxORVJJU0tpb3AwNk5BaDdkdTNUOW5aMllxTGkxTjhmTHlzVnF2UkVRRUF3REJEc1FDR0taUEpwRkdqUm1uVXFGRXFLeXZUa1NOSGRPalFJUjArZkZpalI0L1cyTEZqTlhMa1NLTmpBZ0NBWVlKaUFiaUE0T0JnQlFjSHE3cTZXc2VPSFZOZVhwNEtDZ29VR0Jpb01XUEdLQ29xaW1GU0FBREFLWHlTQUZ5SWo0K1BKaytlclBIanh5c3ZMMDhuVHB6UWp6LytxTXpNVEVWR1JpbzJObGJCd2NGR3h3UUFBRU1ReFFKd1FlN3U3aG83ZHF6R2poMnJzckl5NWVYbDZkU3BVOHJQejVldnI2OWlZMk1WR1JtcEVTTkdHQjBWZzBSRFE0TWt5Y1BEbzlOckNnb0t0SFRwVWwxNzdiWDYrYzkvN2poKzd0dzVQZnp3d3hvM2Jweis4SWMvc0VvWkFBeFRGQXZBeGJVT2s1b3laWW9LQ3d1Vmw1ZW4vZnYzYS8vKy9Rb01ERlJrWkNRbFk0Z3FLU2xSYUdpbzQ0UDhMYmZjb3NiR1JtM2F0S2xIcjlQUTBLQmJiNzFWa3JxOGQ4ZU9IVHA0OEtEOC9QemFGSXZkdTNlcnFxcEtkcnVkVWdFQXd4akZBb0FreVdLeEtEWTJWckd4c2JwdzRZSk9uejZ0d3NKQ1I4a0lDQWh3bEF3Zkh4K2o0MExTaVJNbk5HYk1tQTdQTlRZMmF1SENoUm85ZXJUZWV1dXRBY216WThjT1NWSnFhbXFiNDd0MjdlcndPQUJnZUtGWUFHakgxOWRYNDhhTjA3aHg0MVJkWGUwb0dRY09ITkNCQXdmazQrT2pzTEF3aFllSEt6UTBsSW5mQXl3OVBWM3Z2ZmVlVHA4KzNla1RoS3lzTE5YWDEydnExS2s5ZnYyMHREUjVlWG5wNzMvL2U3ZnZxYWlvME9IRGgyV3hXRFI3OW16SDhkcmFXdTNhdFV1ZW5wNjY5dHByZTV3RkFEQjA4R2tBUUpkOGZIeVVtSmlveE1SRTFkVFVxS2lvU01YRnhjclB6OWZ4NDhmbDV1YW1vS0FnaFllSEt5d3NUQ05Iam1TNFN6L0x6YzNWNmRPbnU3eG13NFlOa3FRdFc3WTRuaVEwTlRWSmtoNTY2S0YyMTBkRVJPaVBmL3hqcnpOdDNicFZkcnRkczJiTmF2TkVhK3ZXcmFxdnI1ZTd1N3VlZU9LSkhyM21mLzNYZnlraElhSFhtUUFBQTR0aUFhRGJSb3dZb1lTRUJDVWtKS2k1dVZubDVlVXFMaTVXY1hHeDQybUd4V0pSWUdDZ2dvS0NITCs2bXZDTHZsZGFXcXB0MjdaSmtzckt5dHFkTHl3czdQUDNYTDkrdmFSTFR6c3V0MjdkT2ttWGhtYjE5SDNyNit2N0pod0FZRUJRTEFEMGl0bHNWbWhvcUVKRFF6Vng0a1JkdkhoUlo4K2VWVmxabWNyTHkzWG8wQ0haN1haSmw0WldCUVVGS1NBZ1FQNysvdkx6ODVPbnA2ZkIzOEh3dFdyVktqVTFOZW5KSjUvVTdiZmY3amplMjhuYlY1S2JtNnVDZ2dLWnpXYk5tREhEY1R3ek0xTkhqaHhSZkh5OC92em5QMHVTYnJycEpyVzB0UFI1QmdDQThTZ1dBUHFFbDVlWFJvOGVyZEdqUjB1Nk5PeW1vcUpDNWVYbEtpOHZWMUZSa2ZMejg5dGM3K2ZuNXlnYS92NytHakZpaER3OVBRZjFVS3JXL3lOLzU1MTM2dEZISDlYQmd3ZTFldlZxWldkbnE2NnVUaUVoSVpvMWE1YnV2Ly8rRG5jMmQrYituejROK09teFRaczI2Y2lSSS9yNjY2L2w3ZTJ0K2ZQbjkrVzMzcW0xYTlkS2t0emMzTnJNdC9ub280OGtYZnBlQVFEREg4VUNRTCt3V0N5T0p4cXQ2dXJxVkZWVnBmUG56enYrbVplWDV4ajdMMTM2Y09ydDdkM20xNGdSSTJTMVd1WHA2U2tQRHc5NWVIZ01pZ25qNjlhdDA2dXZ2dXA0TWlOSlo4NmMwZWVmZjY3dnZ2dE9TNVlzVVZSVVZML2QzeEYzZDNmRnhjVnArdlRwOHZiMjd2azMxVU1sSlNYNjl0dHYyeDNQeXNwU1ptYW1nb09ETlhmdTNIN1BBUUF3bnZGL013TndHVmFyVlZhclZlSGg0WTVqZHJ0ZHRiVzF1bkRoZ21wcWFsUmJXK3Y0WjBsSmllcnE2anA4TFRjM04wZkphUDNsNXViVzZhKytkdlRvVVgzKytlY2FOMjZjN3JyckxrVkZSZW5jdVhOYXQyNmR0bTdkcXNyS1N2Mys5Ny9Ybi8vODV3NUxVRy91LzkvLy9WOUowdXJWcXgxekYxcVB0WXFOamRVYmI3eWh4c2JHUHYrZU8vTHBwNStxdWJtNXpiR1dsaGE5K2VhYmtxUzc3cnByVUpSQUFFRC80MDk3QUlZeW1Vd2FNV0pFcHh2d3RiUzBxTGEyVm5WMWRXcG9hR2p6cTc2KzN2SDcydHBhdGJTMGRQckwzOSsvVDNOblpXVnAxcXhaK3UxdmZ5dXoyZXc0UG5ueVpQbjUrZW1MTDc1UWZuNiswdFBUTlcvZXZENjUzMmF6U1ZLYm4xWHJzVlozMzMyM0tpc3J1OHplMFpDcVZqMlorMUJXVnVaWWZlcHlYMzc1cGZMeThoUWVIdDVtamdjQVlIaWpXQUFZMU56YzNPVGo0K1AwcG55Yk4yL3VvMFNYZUhoNDZEZS8rVTJiVXREcW9ZY2Uwc2FORzFWYlc5dHBzWEQyL3M2TUdqV3EwNS9WcVZPblpMZmJlenk4cWpQdnZQT082dXZyTldYS0ZPM2J0ODl4Zk1xVUtRb0lDTkJERHozVTZkT0tyc3FOSkMxZnZseEpTVWw5a2hNQU1EQW9GZ0RRQzVNblQrNXdjclowYWNqWHhJa1RsWkdSb1dQSGp2WEwvWjE1OWRWWE96M1h1aXJVZSsrOTE2UFg3RWhPVG82MmJ0MHFzOW1zeHg5L1hBOC8vTERqWEV4TWpKWXZYNjZ3c0xCTzc3OVN1V0hWTUFBWWVpZ1dBTkFMUHgyQzlGT3RrOWJQblR2WEwvY2JyWFhUdmJ2dXVrdlIwZEh0emw4K2o2WWpmVkZ1QUFDREM4VUNBSHJoU2hPU1d5ZU0vM1JpYzEvZGZ5VWQ3YTdkMWM3YkFRRUJXckprU2JkZi8yYy8rNW4yN2R1blgvM3FWNzNLQndBWWZpZ1dBTkFQcXFxcUpFbCtmbjZHM04vVkx0Y2RuZXRzOWEzT2hJYUdhdkhpeGF6NEJBQnc0RzhFQU9pRjgrZlBkM24rNk5Hamt1VFlNTEN2NysrT3NMQXdmZmpoaDQ2dk85dDUrMG9UcVR2VDJVcGVBQURYUkxFQWdGN1l0MitmbXB1Yk8xelY2ZkRod3pwMTZwU2tTNU8wKy9yK3kzY21iMmxwNlpkOU92cGJSOE94THBlV2xxYjc3cnR2Z05JQUFQb0N4UUlBZXFHMHRGUWZmUENCSG56d3dUYkhHeG9hOU1ZYmIwaTZOSS9peGh0djdQUDdMOTlSdTZTa1JCRVJFVTU4SiszZGNNTU44dkR3Nk5QWC9LbXVobXBKdXVKZUhBQ0F3WWRpQVFDOTRPUGpvNDgrK2tqRnhjVzYrZWFiTlhMa1NCVVVGR2pWcWxVNmZ2eTRKT20rKys1VFNFaEluOThmR3h2citQMjc3NzZyQng1NFFQbjUrVDNhNzZJcml4WXQ2cFBYNlVwUE51SURBQXdORkFzQTZJVzB0RFNkT25WS1c3WnMwWll0VzlxZG56ZHZubjd4aTEvMHkvM1RwMDlYYUdpb3pwNDlxL1QwZEtXbnB6dnU2YW5pNG1KSmtwZVhWNC92QlFEZ2NoUUxBT2dGczltczMvLys5MXF6Wm8wMmJOaWdvcUlpZVhsNUtTRWhRYmZkZHB2bXpwM2JiL2Q3ZUhqb3BaZGUwcHR2dnFuczdHelo3ZlllN1ZLZG01dXJKVXVXeU4zZDNWRXNFaE1UTzcyK3ZyNWVVdHU1SFFBQS9CVEZBZ0I2eVdLeDZONTc3OVc5OTk0NzRQZEhSVVhwcFpkZTZ0WDdSa2RINitUSms3TGI3Zkx5OGxKS1NrcWJuYlB6OHZMazQrTWpQejgvdGJTMDZLOS8vYXNrS1RnNHVGZnZCd0J3RFJRTEFCaUc3ci8vZnZuNituWjR6dHZiV3hzM2JwVGRidS93S2NTcnI3NnEzTnpjZHNkbnpwelo1emtCQU1NSHhRSUFocUZmLy9yWFY3eW1zNkZOY1hGeGJZcUZyNit2WnN5WW9ZVUxGL1paUGdEQThFT3hBQUFYRVJNVG84Ykd4aXRlOS9UVFQrdnBwNStXM1c2WDNXN3YxajRaNjlldjc5WWNqSFhyMXNsdXQzY3JMd0JnYUtGWUFJQ0xlT3V0dDNwMHZjbGs2dmFFN1k0Mit1dklVTnpNRHdEUVBmd0pEd0FBQU1CcEZBc0FBQUFBVG1Nb0ZBRDBnTE03UnJQak5BQmd1T0tKQlFBQUFBQ25VU3dBQUFBQU9JMWlBUUFBQU1CcEZBc0FBQUFBVHFOWUFBQUFBSEFheFFJQUFBQ0EweWdXQUFBQUFKeEdzUUFBQUFEZ05Jb0ZBQUFBQUtkUkxBQUFBQUE0aldJQkFBQUF3R2tVQ3dBdXdXdzJxN201MmVnWUdDRE56YzB5bTgxR3h3QUFsMEt4QU9BU3JGYXJxcXVyalk2QkFWSmRYUzF2YjIrall3Q0FTNkZZQUhBSklTRWhLaW9xTWpvR0JraFJVWkdDZzRPTmpnRUFMb1ZpQWNBbFJFZEhxN3k4WEpXVmxVWkhRVCtyckt4VWVYbTVZbUppakk0Q0FDNkZZZ0hBSlZnc0ZpVW5KeXM3TzV0eU1ZeFZWbFlxT3p0Ynljbkp6TEVBZ0FGbXN0dnRkcU5EQU1CQXFhaW8wTUdEQnhVVUZDU2J6U1lmSHg4K2dBNXh6YzNOcXE2dVZsRlJrY3JMeTVXY25LekF3RUNqWXdIQXNHWXltVXp0amxFc0FMaWFwcVltRlJRVXFLeXNUTFcxdGF3V05jU1p6V1o1ZTNzck9EaFkwZEhSc2xnc1JrY0NnR0dQWWdFQUFBREFhUjBWQytaWUFBQUFBSEFheFFJQUFBQ0EweWdXQUFBQUFKeEdzUUFBQUFEZ05Jb0ZBQUFBQUtkUkxBQUFBQUE0aldJQkFBQUF3R2tVQ3dBQUFBQk9vMWdBQUFBQWNCckZBZ0FBQUlEVEtCWUFBQUFBbkVheEFBQUFBT0EwaWdVQUFBQUFwMUVzQUFBQUFEaU5ZZ0VBQUFEQWFSUUxBQUFBQUU2aldBQUFBQUJ3R3NVQ0FBQUFnTk1vRmdBQUFBQ2NSckVBQUFBQTREU0tCUUFBQUFDblVTd0FBQUFBT0kxaUFRQUFBTUJwRkFzQUFBQUFUcU5ZQUFBQUFIQWF4UUlBQUFDQTB5Z1dBQUFBQUp4R3NRQUFBQURnTklvRkFBQUFBS2RSTEFBQUFBQTRqV0lCQUFBQXdHa1VDd0FBQUFCT28xZ0FBQUFBY0JyRkFnQUFBSURUS0JZQUFBQUFuRWF4QUFBQUFPQTBpZ1VBQUFBQXAxRXNBQUFBQURpTllnRUFBQURBYVJRTEFBQUFBRTZqV0FBQUFBQndHc1VDQUFBQWdOTW9GZ0FBQUFBQUFBQUFBQUFBQUFBQUFBQUFBQUFBQUFEUUIvNHZqR3VMVzhnWTZJZ0FBQUFBU1VWT1JLNUNZSUk9IiwKCSJUaGVtZSIgOiAiIiwKCSJUeXBlIiA6ICJtaW5kIiwKCSJWZXJzaW9uIiA6ICIxMyIKfQo="/>
    </extobj>
    <extobj name="ECB019B1-382A-4266-B25C-5B523AA43C14-2">
      <extobjdata type="ECB019B1-382A-4266-B25C-5B523AA43C14" data="ewoJIkZpbGVJZCIgOiAiMTczNzI4NDY4MzIzIiwKCSJHcm91cElkIiA6ICIxNDcwNzM0OTYiLAoJIkltYWdlIiA6ICJpVkJPUncwS0dnb0FBQUFOU1VoRVVnQUFBY0FBQUFGSUNBWUFBQURIeGk3R0FBQUFDWEJJV1hNQUFBc1RBQUFMRXdFQW1wd1lBQUFnQUVsRVFWUjRuT3pkZDF4VDEvc0g4TSs1Z1FBaUtGQmt1SzJ6S0pCRVZIN091dXJXU3QyejAxRnR2NjIyYXEzYXBXMGRiYTIyMW0xYlY5MnJkVnYzUUNHQTRFUkJIQVJRVkdTRzVKN2ZINUNVU0ZnU0NBblArL1hxcStUT0o4bjFQam5ubmdF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VWSGpOM0FOYkF4OGVuanEydGJYUEdXQjNPZVgxQkVGNEdVQjlBTmM1NVZRQ09qREVIem5rbWdGVEdXQnJuUElVeEZnc2dXaFRGR0VFUTRqUWFUVlJFUkVTTU9kOExJWVJVRnBRQVM0N0paREpmQUYwWVkrMDU1MjBaWSs2bU9qam5QSmt4ZGdiQWFRQkhRME5EbFFCRVV4MmZFRUpJRGtxQXhTT1J5K1VkT2VmOUFRUXh4bXJtWGVuaDRZR0dEUnZDMjlzYlhsNWVxRldyRnJ5OXZlSGs1QVFIQndjNE9EakF6czRPYXJVYUdSa1pTRTlQUjJwcUt1TGo0M0h2M2owOGVQQUE4Zkh4aUk2T1JueDh2TUdKT2VlSkFMWXp4bmFIaG9ZZUJhQXB2N2ROQ0NIV2l4SmdJZno4L0dveXhvWUxndkErZ0xxNjVmWHIxMGRBUUFCYXRXb0ZQejgvdUxxNm11eWNUNTQ4UVVSRUJDNWV2SWpnNEdCRVIwZm5YUjBQNEJkUkZEZUVoWVhGbXV5a2hCQkxZT3ZuNTlkWUVJUm1qTEhhblBONnlIblVVZ2VBTXdESDNQOGNBR1F5eGxJNTUybU1zV2NBN25MT1l3REVNc2J1QXJpV2twSnlQVG82T3N0TTc2VkNvQVJvaEsrdmJ4T0pSRElUd0FqR21BQUFQajQrNk5hdEc3cDA2UUp2Yis5eWl5VXhNUkhIamgzRG9VT0hFQjRlRGdEZ25Jc0FkakRHdmc0TkRZMG90MkFJSWVWR29WQlUwMnExN1Joam5SbGpiVG5uL293eE94T2VJcHR6SGc3Z0xPZjhXSFoyOXFtb3FLaGtFeDYvd3FNRW1FZnVyNnVaQUVZeHhwaXpzek82ZCsrT1FZTUdvV0hEaHVZT0QzRnhjZmpycjc5dzZOQWhKQ2NuZzNQT0dXTmJOUnJOMXhFUkVaSG1qbzhRVWpxK3ZyNjFCRUVJWW95OXpoaHJCMENpVzJkalk0TzZkZXVpZnYzNjhQVDBoTGUzTjd5OXZlSHA2UWxIUjBjNE9EakEzdDRlVXFrVTJkblp5TWpJUUdabUp0TFMwcUJTcVJBZkg0OEhEeDVBcFZJaEppWUdkKzdjZ1ZxdDFwODc5NGYxZWM3NVRsRVV0MWVHQm5tVUFBSDQrdm82MnRqWWZBWmdHZ0JKOWVyVk1YVG9VSXdjT1JJT0RnN21EaStmckt3cy9QWFhYOWl3WVFNZVBud0l6cm5JR1BzNUpTVmxUblIwZElxNTR5T0VGSit2cjYralJDTHB5eGg3RTBBMzVONlhIUjBkNGVmbmg0Q0FBTFJzMlJLTkdqV0NyYTJ0eWM2cjBXaHc2OVl0aElTRUlEZzRHT0hoNFVoSjBkOCtPT2Y4QklBMXo1NDkyMjJ0OTVWS253RDkvZjI3TWNhV004YnFPem82WXRTb1VSZzFhaFRzN2UzTkhWcVJkSWx3M2JwMWVQcjBLUUE4NEp4UFVDcVZlOHdkR3lHa2NFMmJOblZ6Y0hCNGx6RTJGWUFiQUxpNHVPRFZWMTlGejU0OTRlZm5CNGxFVXNSUlRFY1VSVnkrZkJrSERoekF2Ly8raTZTa0pOMnFwd0IrVkt2VnYwVkdSaWFVVzBEbG9OSW13SHIxNnRtN3Vyb3VBakFSQURwMTZvVHAwNmZEM2Qxa1BSckt6ZVBIajdGZ3dRSWNQSGhRdCtoUHh0ajRrSkNRZEhQR1JRakp6OGZIeDFVcWxYN0tHSnNNb0lwRUlrSGJ0bTB4WU1BQXRHdlhybHlUWGtGRVVjVDU4K2V4YytkT25EaHhBbHF0RmdBeUFTeFhxOVhmV2tzaXJKUUowTWZIcDQ2ZG5kMFdBSzFmZXVrbHpKZ3hBNTA2ZFRKM1dLVjIvdng1ZlBQTk43cXVGSkdpS0E0TUN3dTdhZTY0Q0NFQUFCdC9mLzgzR1dQZk1jWmM3ZXpzOE5wcnIrR3R0OTVDN2RxMXpSMWJnVlFxRmRhdVhZdS8vLzRiR1JrWkFKRENPWjhsQ01LeWtKQ1FiSFBIVnhxVkxnSEtaTEtPeUdsQjZTcVR5VEIvL255VGRtTXd0NVNVRkh6MjJXYzRkKzRjQUtTSW9qZzhMQ3pzYjNQSFJVaGxKcGZMRlp6elZZd3hmNGxFZ3Q2OWUyUHk1TWtXZGU5SlNVbkJzbVhMc0dQSERtZzBHZ0M0cnRWcTN3a1BEejl0N3RoZWxQbkwydVhJMzkrL3R5QUkrd1JCcURwcTFDaDg4ODAzcUZLbGlybkRNaWs3T3p2MDZORURnaUFnTkRUVWpqRTJ5TlBUODZaS3BhSldvb1NVUDRtL3YvOVV4dGhteHBpM1RDYkR3b1VMRVJRVVZDRWIyQlhHenM0TzdkcTFRN2R1M1hEbnpoM2N2My8vSlVFUXhuaDVlUW54OGZHbllZRWpWbFdhRXFDZm45OWdpVVN5VVNLUlNLWlBuNDZCQXdlYU82UXlkL0RnUWN5YU5Rc2FqVWJrbkk4TEN3dGJaZTZZQ0trc21qVnI1dVhnNFBBSGdLNE9EZzc0NktPUEVCUVVaTzZ3VEdiLy92MzQ3cnZ2a0pxYUNnRG5SVkVjWm1rRGRGU0tFcUJjTGg4c0NNSm1HeHNiWWM2Y09lamZ2Nys1UXlvWERSczJST1BHamZIdnYvOHl6bmxmTHk4dlZYeDhmSWk1NHlMRTJ2bjUrZm5ZMnRxZVlJejVOMm5TQkwvKytpc0NBd1BOSFpaSk5XclVDRDE2OUVCa1pDUVNFaEpxQVJqdTZlbDVRcVZTUFRCM2JNVmw5UWxRTHBlM0FiREh4c2JHWnQ2OGVYanR0ZGZNSFZLNXFsZXZIcG8zYjQ3RGh3OHpVUlI3MUtoUjQwSkNRc0l0YzhkRmlMV1N5V1FkQlVFNHloaHo3OSsvUDM3NDRRZUxldFpYRWs1T1R1amJ0eS9TMHRJUUdSbnB5QmdiN3VIaEVhNVNxU3lpOFoxVkowQi9mLzk2akxGL0FUaE5uVG9WZmZ2Mk5YZElabEdyVmkzVXJGa1R4NDRkRXdSQjZPdm01clluTVRIeG9ibmpJc1RheUdTeWZveXh2eGxqRHVQR2pjUEhIMzhNUVJETUhWYVpFZ1FCLy9kLy80ZXFWYXZpL1BuelVzYllFRTlQenhpVlNsWGhoMm0wMmdUbzYrdnJLQWpDdjR5eGVrT0dETUc0Y2VQTUhaSlpOV3JVQ0p4emhJYUcya3Nra3A2T2pvN3JrcE9USy9WQXVJU1lra3dtNjhnWTJ5dVJTR3huenB5SkVTTkdtRHVrY3VYcjY0c0dEUnJnK1BIalF1NGpGMlY4ZlB3TmM4ZFZHS3ROZ0Y1ZVh0OExndEN2ZGV2VytPYWJiOEJZcFdudlV5Q0ZRb0hidDIvajl1M2JMcmEydHJWVkt0Vk9jOGRFaURYdzkvZjNaNHdkWVl3NVRKczJ6YW9hdTVSRWd3WU5VS2RPSFJ3N2Rrd0E4SHFOR2pWT0pDUWt4Sms3cm9KWVpRTE1yWU5mN3V6c2pOOSsrdzJPam83bURxbENZSXdoSUNBQSsvYnRRMlptcHErSGgwZVlTcVc2YnU2NENMRmtNcG5NbXpGMmhqSG1NbTdjT0l3ZVBkcmNJWmxWdzRZTjRlenNqTE5uejlveXhsNnZVYVBHbG9TRWhDZm1qc3NZcTZ1Y2J0aXdvVE9BZFFBd1pjb1V1TG01bVRlZ0NxWjY5ZXFZTldzV0FFQVFoR1UrUGo3VytYU2VrUEpod3hqN1E5Zmc1YjMzM2pOM1BCWEMwS0ZETVhyMGFEREdYQ1FTeVJZQXBodkYyNFNzTGdFNk96dC96QmlyMTY1ZE8vVHAwOGZjNFZSSUhUcDBRTy9ldlFIQVN5cVZ6alYzUElSWUtuOS8vMDhBZEduUW9BR21UNTl1N25BcWxJa1RKOExIeHdlTXNaWXltZXc3YzhkampGVTlHR3ZldkxtSFZDcU5zYlcxZGRpK2ZUdHExcXhwN3BBcXJNVEVSUFR2M3g5WldWbFpnaUEwRGdrSnFiRDE5S2JHT1djQXBBRHNrUFBMMU9wK0NKcUJDQ0FiUUJZQU5XT01tem1lTWllVHlWb0N1T0RnNENEOC92dnZGV0xPMElybTNyMTdHRFpzR05MUzBrVEdXTGZRME5CajVvNHBMeHR6QjJCS3RyYTJud0p3Nk5XckZ5Vy9JdFNvVVFNalJvekEyclZyN1Rqbjh3Q01OSGRNNWNnV2dEdUFXcm4vbDVvM0hLdWdCcEFFNEI2QXhOelgxa3dBOEROalRKZ3dZUUlsdndMVXFsVUwwNmRQeCt6WnN3VUFQd0h3UndVYU1zMXFTb0M1TXp4RTI5bloyZTdhdFFzMWF0UXdkMGdWM3VQSGo5RzNiMTlrWkdSb3RGcXRUM2g0ZUlWdXNtd3FuSE1uQUQ0QXpwazdGaXNVQ0NDS01mYk0zSUdVcGR5aEZmK3FWNjhldG03ZGF2VjkvVXBERkVXTUhqMGFWNjllaFNpSzc0ZUZoZjFxN3BoMHJPWmJrMHFsNHdIWTl1N2RtNUpmTWJtNHVHRFVxRkZBem9QOHl2UUFRNHFja2g4eFBhc3ZVWHQ3ZTFlUlNDUUxBT0RERHorazVGY0VRUkF3WmNvVUFBQmpiSGFUSmsyY3pCeVNubFY4Y3dxRm9ncGpiQUtRMC9xSUZGOXVZeGdJZ3ZCR2JndmF5a0NBbGQra3pjZ09WbkpmS1lpSGg4Y3dBSFZhdG15SkRoMDZtRHNjaXlDVHlkQzVjMmN3eGp3Y0hSMC9NSGM4T2xaeG9YTE9ld0NvN3VQamc1ZGZmdG5jNFZpVVdyVnFvVldyVmdEZzVPVGtWTG1Hcm5qT3pKa3pjZTNhTlhPSFFTbzJCdUFqQUhqenpUZk5ISXBsR1RObWpPN1B0MUJCSHI5WlN5T1lVY0IvcFJsU01nTUhEa1J3Y0RBQURBR3d6TXpobUEzbkhLdFhyOGFDQlF2MHl4SVNFdENyVjY5ODIyN2Z2aDMxNnRVREFIVHMyRkUvcjJSR1JvYkJQRy9Qdjg3S3lzS3hZeFdxSVJ3cEFabE0xcDR4NWxPblRoMjBidDNhYkhFY09YSUUwNlpOdzY1ZHU1Q1Nrb0pKa3laaDc5NjlxRnExcXRsaUtvcVBqdzhhTjI2TUd6ZHVOUEQzOSs4WEZoYTIyOXd4V1h3Sk1MYyt1WmRVS2kzeFlOZng4ZkhJek13c204RE1xS1R2cTMzNzlyQ3pzd05qN1AvOC9mMnJsMkZvRlZybnpwM1Jva1VMbytzT0hUcUVRNGNPWWV6WXNmbldwYWFtWXYvKy9kaS9meit5c3JMMGZ4dDcvZXhaL3JZaGxub2RXbXJjcFRRUkFBWU1HRkJoaGxmMDhmSEI5dTNiSzNUeUEzSkdvdEtOajhvWW0yVG1jQUJZUVFKMGNIRG9BRURhb2tXTEVzM3VmdkxrU2ZUcDB3ZEpTVWxsRjV3WnZNajdzcmUzUjl1MmJZR2M3Z0VEeWlxMmltamt5SkVJQ0FoQVFFQUFac3lZZ1NWTGx1aGZCd1FFNkxkemMzT0RxNnNyamgwN2h0cTFhOFBiMjl2Z09IMzY5RUdmUG4yZ1ZxdjFmeHQ3L1R4THZRNHROZTdTYU5DZ1FUWEcyRUNwVkZyaEp0UzJsT21XT25mdXJQdXgzYWxwMDZabUg2Ykw0cXRBR1dPZEFaUzRPa0t0dHM1dVNpLzZ2dHEzYjQ5ang0NkJNZFlkdVVQSlZRYnIxNi9IM3IxNzhmanhZLzBZanBzM2I4YlRwMDh4YnR3NEpDUWs2TGNORGc3RzNidDNzWHo1Y2tpbC83V2hxVnUzTG5iczJLRi8vZW1ubjJMZXZIbXdzY24vejJ2cTFLa0dyeTMxT3JUVXVFdWpXclZxWFFIWXltUXlPRGxWbUlhTUZxVktsU3JvMkxFakRoMDZaR052Yno4RWdGbTdSRmhEQXV3R2xDd0JLaFFLL2Q4REJ1UVVlRUpDL3Bzby9lREJnOWkwYVJOdTNyd0pVUlRScUZFampCNDlHbDI3ZHRWdm82dURYN0prQ2RhdFc0ZkxseStqZnYzNitQTExMNUdXbG9iNTgrY2pKaVlHdFd2WHhxeFpzL1JWYTFldVhNRnZ2LzJHOFBCd1pHWm1va21USnBneFl3YWFOV3VtUC9hK2ZmdXdjZU5HeE1URXdON2VIc09IRDhlNzc3NWI1TDVGdmEvQ05HL2VYUGQ1dGlyMkIya2xYbjMxVlV5WU1BRmR1blJCWm1ZbU5tM2FoT1hMbCtmYmJ1UEdqUmcxYXBUQjV3d0FOalkyR0R4NHNQNzFyVnUzTUd6WU1IMFZXWThlUGRDcVZTc3NXN1lNVFpzMjFXOW56dXNRTU05MVpza1lZNjhCME5XV2xOcWVQWHV3ZnYxNnhNWEZvVnExYW5qdHRkY3dhZElrZ3g5WEJYMUhlZVY5SGxpN2RtMzk2elZyMW1ERGhnMDRlL1lzYkcxdDBhdFhML3p2Zi8rRHJXM09zSnduVDU3RWloVXJFQjBkRFh0N2UvVHAwOGZnQjFweDRuc1J1UWxROTJPN3d2UUp0RGdLaGFLYVhDN25iZHUyNVZxdGxoZFhYRndjMzd4NU01Zkw1VHc0T0pqSHhjWHAxNjFaczRZSEJBVHczMzc3alYrN2RvMWZ2WHFWLy9qamoxd3VsL09kTzNmcXR6dDgrRENYeStWODFLaFJQQ1FraEllRWhQQytmZnZ5QVFNRzhFR0RCdkVMRnk3d3NMQXcvdnJyci9NQkF3Ym85MXUzYmgxZnUzWXR2M0xsQ2c4TEMrT0RCZzNpL2ZyMU0xamZzbVZMdm56NWNuN2p4ZzBlRmhiRy8vNzc3Mkx0VzlqN0tvcFdxK1h0MjdmbmNybWNWNFNxaWJMRU9YZm5uQWR4em5uTGxpME4vbE1vRkZ5aFVPaGZyMWl4Z3N2bGNzNDU1Nk5IaitiejVzMHI4ck9VeStVOEt5dUxjODc1K2ZQbitZUUpFL2pFaVJONVJFU0V3WGJtdmc3TDZEcDdnM051bFgwc1pUTFpQYmxjem1Oalk0dnpUNnBRYTlldTVhKysraXJmczJjUHYzMzdOdi8zMzM5NTkrN2QrUmRmZkZHczcwajN2Y2ZGeFJuOG5YZmRvRUdEOU1mZnVuVXJiOTI2TlYrd1lBSG5uUE9ZbUJqZXNtVkxQbi8rZkI0ZEhjM0R3c0w0N3QyN1N4VGZpM3J3NEFHWHkrVmNKcE1sRlAycGt3TDUrdnEybHN2bGZPVElrU1grRXA2L2FEam4vT25UcDd4Tm16YjgxMTkvemJmOVo1OTl4cnQzNzU1di82TkhqK3FYYmRxMGljdmxjbjdnd0lGOHl4NDllbVEwamgwN2RuQzVYTTRURXhQNXMyZlBlR0JnSUYrNmRHbXgza1BlZlF0N1g4VTFidHc0THBmTHVVS2g2Rzd1NzdZczhUd0pzQ2dxbFVxZkFCOC9mc3k3ZCsvTzkrL2Z6em5uL09MRmk3eGZ2Mzc1L3BQTDVieHYzNzc4dGRkZTQzSzVuTGRwMHliZk5vVjlYMlY5SFpieGRXYVZDZERYMTdlV1hDN24zYnAxSzlablZoamQ5M3ZreUJHRDVWdTJiT0d0V3JYaW1abVpSWDVIeFVtQU8zYnNNTmhuNGNLRnZHM2J0bHlqMGZCejU4NXh1VnpPejUwNzkwTHhsVmF2WHIyNFhDN25QajQrWmgxRHpxS3JRQ1VTU1JNQSt1Ym9wUlVWRlFXMVdvM09uVHZuV3hjWUdJZ0RCdzRnS1NrSjd1Ny8vZnZPMisvd3BaZGVBZ0NEYWk3ZHN2VDBkTGk2dXVMaHc0Zll1blVySWlNamNlL2VQYWhVS2dCQVptWW1idCsramF5c0xIVHAwc1ZvZklYdGF3ck5talhEeFlzWG9kVnFGUUFPbWVTZ1ZxUjY5ZXFZTUdFQzFxeFpneDQ5ZXFCbHk1Yll2ZnUvbHR3SkNRbll2bjA3OXUvZkQ0VkNnYUZEaDZKSmt5WWxQazlaWDRjM2I5NDA2M1ZtaVd4c2JKb0RNRWsvWTkzM08zUG1USHorK2VmNjVhSW9RcVBSNE9IRGg3aDM3MTZoMzFGeHlHUXlnOWMrUGo3WXVIRWprcEtTb0ZBbzRPL3ZqNDgrK2dnOWUvYkVHMis4Z1ZkZWVhWFk4WlYyck9VV0xWcEFwVkxCenM2dURZRG9VaDJzRkN3NkFRSjRHY2pwekcwS29wZ3pSbXRoelpzbEVzTTVoSTBOZzJSc0dlY2NhV2xwR0RseUpPcldyWXNSSTBhZ2J0MjZpSXFLMHMvUGw1V1ZCUUJHRzA4VXRhOHAxS2xUQndEQUdLdFVvd2tvRklwODM1a29pamg2OUdpK2JkdTNiNCt2di80YWFXbHBjSFIwUkdabUprNmRPb1VEQnc3ZzFLbFQwR3ExY0hOelEzaDRPTUxEdy9QdG43ZXhURUhLK2pvMDkzVm1pUmhqVFRqbnFGKy9mcW1QcGRWcUFRRGZmLzg5NnRhdG0yKzloNGNIYnQyNkJjRDRkMVJjejMvL3VoOHdkbloyc0xXMXhhcFZxM0R5NUVsczM3NGRvMGVQeHRDaFF6RjE2dFJpeFZkYXpabzF3K0hEaDhFNWx3RllYK29EdmlCTFQ0Q05BS0IyN2RvbDNsRjNjOUhkYklDY1g4d1NpUVFuVHB4QTQ4YU5EYmEvY09FQzZ0U3BVNnJteGtxbEVrbEpTVmk4ZUxHK1pIRDQ4R0g5K2thTkdvRXhoblBuenVVYlhiNm9mUXQ3WDhXbHU3QVpZeVgvUUMzY2dRTUhEQ1pQZnI2aGk0Njl2VDJBbkE3dU4yN2N3QWNmZklCV3JWcmgrUEhqQ0E0T3pwZVlkTFJhclc3RUhRUG11QTdOZloxWklsRVVtekRHakNhRWt0Sjkvdkh4OGVqWXNXT2gyeGo3am9ycjVzMmIraCsxQUhEMjdGblVyRmtUTGk0dUFISyt3NDRkTzZKang0NVl2WG8xZnYzMVY3ejk5dHZGaXErMDhwUWc2NVhKQ1lySm9oT2c3a2J0NWVWVjRuMTExVWNIRGh4QTI3WnQwYng1YzdpNXVXSFVxRkZZdVhJbGdKeldTcHh6SERwMENBY1BIc1NpUll0S0ZhK3VHbXJIamgwWVBIZ3dybDI3aHAwN2QrclhlM2w1b1YrL2ZsaTJiQmxzYlczUnFsVXJQSDc4R0hmdjN0VlhaeFcwYjJIdnE3aDBDWUJ6WHVLZmVNMmJONjh0bFVwN2hZYUc1bTgrYVFXaW9xSWdDQUxPbmoyTGF0V3F3ZFhWRlMrOTlCTCsrdXN2ZUh0N1E2RlFZTml3WVNVK3JqbXVRM05mWitZa2s4bTZBTkFvbGNvekFEUWwyTFVSQUlPRThxSThQRHpRdTNkdkxGbXlCS0lvb25YcjFsQ3IxYmg0OFNJNDV4Z3paa3loMzVHdTVXMVJmdjc1WndpQ2dEcDE2dUR3NGNNNGV2UW81c3laQXdDNGRPa1NybDI3cHUvcmV1WEtGVlNyVmcyT2pvNXdjWEVwTWo1VGZBYTV6UHBqMjZJVElPZThCbU1NMWF1WGZQQ1NGaTFhb0YrL2ZsaTNiaDEyN3R5SkF3Y09BQUFtVDU2TW1qVnJZc3VXTFZpelpnMXNiR3pRdkhsekxGdTJyTUJTUVhFMWJkb1VreWRQeHA5Ly9vbTllL2VpZmZ2MmVPZWRkL0ROTjkvb3Q1azVjeVk4UER5d2Z2MTZMRnEwQ083dTdoZ3paa3l4OWkzc2ZSV0hybThUWTh5bE9Oc3JGSXFYUlZIc3pSZ2JEa0RYRDhVcUUrQ3VYYnV3WThjT09EczdZOXEwYWZycXBid2Q0amR0MmxUaUVxQTVya1BBdk5lWm1mVmtqRTJSeVdUSkFQNENzT1BaczJlbm9xT2pzd3JiaVRIbUNmejNJN2EwUHYvOGMzaDZlbUxqeG8zNDhjY2Y0ZWpvaUZkZWVRWGp4NC9YYjFQUWQxUmNIMzc0SWRhdVhZc2JOMjdBdzhNRE0yZk9STDkrL1FEay9Gdi81NTkvOE91dnYwSVFCTFJvMFFLLy9QS0x2b3REY2VJckRkMDltekZtMWg3OEZXTXNueGNrbDhzZkFuQTdjdVNJdmxoUFhseEtTZ3BlZmZWVkFIZ2FHaHBxOUZlRlhDNXZKb3BpSDhiWWNNYVkvL1ByUTBOREsvdzF4WE5hS1hZQXNBMG91THJ6Nk5HanlNcktRcTlldlJBU0VnTE9lWUhQNVJRS1JaSFZZM2Z1M0trTS9lVUdBVGpCR0t1UVE4VElaTEtGakxFcHp5MU80Wnh2NDV4dlQweE1QUDdnd1lOMEkvc2xNTVpxSER4NDBHUkpzS3c4M3krd0lucnk1QW02ZE9rQ3p2bGpwVkpwdGlSbzZTVkFCOGFZL3JrTUtaMDhIVndOZXJySzVYSmZBSDBCakFEUXpOcm1QeE1FQVFjUEhqUjRyaFlZR0pndjJSWFdLS1ZUcDA1WXNHQkJnWFBEaWFLSVR6NzV4RFFCRTFOelpveTl4Umg3eTlQVE04M1QwM09YS0lyYk1qSXlqbDYvZmwwM2VLc2pnQklOdDBnS1ptZG5Cd0JnakpuMTVsM2hmNjBYUmk2WFp3T3dLYXp4QVNtK1BOVjBXdnczVG15SnJoSE91U1kzVWZBOHl3dzJBZjVMSnJuckREYklYYytObExqeWJmZjh1cnpueWhNSHkxbVZzMDRxbFRJWEZ4ZWhlZlBtOXJwemNNNzErejcvZjQxR283Kys4cTR6dG4xQnh6SjIzT2UzS3l5TzV6N0RRcmZUSGFldzJBcDZyOFdOdzloNU9PZDQvUGh4Vm1abXBqYTNjUXhuUm40MTVIa3ZMTS8zbEhlWmZyL25Qcjk4eHlyZytBVnV4emtYR0dQQzg4YzJFb2Z1V0p3eEJsRVV1U0FJd29VTEYwclZNck04V0VJSlVLUFI2RWJ2MG9hR2hwcnRBNjNZMzJUUkxEcUJWMlJHRWtteE1NYnlYVk9GN2YraTYwcHp2T3pzYkNRbUp0SzBSR1hERGlqOTkvcDhjaXJ1ZmlVNWQzR1BaeXdXVWpvVlpTWU5TMCtBV1FDcXFOVnFnem5YeUl2UmFQU040cktWU3FYdUEyVXltV3dXWTZ3VzU3d2JZNnhlWWNmZ25IK28rek8zRk1jWVl4eTVKVEZSRlBNdHk3czdrTlBIcllEdDlOc0xnc0NOTmNGbmpIRmRQeWJkYTkxeGRQK3ZWYXRXVlg5Ly84YWRPM2NlbDd1TmJsdUR2L01jbzhEMXVsS1FLZmMxZHB6Q2psRllETVdOcWJCOW5qK0hzVmgwZisvWXNXUDUwYU5IYjk2NmRTc1ZSa2drRW1pMVd2MTNLUWdDQkVHQUtJb0czNitPcmpTbks0SG4rVzUxMituM3lidHQ3bllHeHhJRWdRSG96M0lIME5jbHR1Yys1d3dBSnpqbllZeXgzVXFsOGp3QXlPWHlWQUNPYXJXNndwY0F1M2J0V3VHZk5XZG5aK3YrTk91bzZoWDdteXdDNXp5VE1WWWxLeXZMcEFudytUbmJYblRrOTF1M2JpRTFOUlYrZm42bUNLdk01Um5oUCs5RnlaVks1VmU2RnpLWnJDVmpiQVRudkJkanpMQ1RHZ0NsVXZsekdZZFpha3FsVXRjSVpweTVZN0UyRXlkT1BESng0c1NLM0FpbURvRE9nRUUxZkJwajdKZ29pdHV6czdPM1IwVkY1VXZlblBOMHhwaGpSa1pHbVQ4SERBME54Y0dEQnpGanhvd1M3NnZSYVBENDhXT0RVWUtNVWFsVWtFcWxCcys5MVdxMXZoM0E4ZVBIMGE1ZE85alkyQmdzTnhYZFlBeWM4MEpiMzVZMWkwNkFBQjRCY0gzNjlPa0xkWVVvU0tkT25WQ2pSZzBBUUdKaUlrNmRPb1gyN2RzWHVQMysvZnYxMit1SW9vaXZ2dm9LL3Y3K3hVNkFhclU2MzZ6Mk5qWTIyTDkvUHpJek0vTk4rS3RiWnlxcHFmcC85MDhMMmthcFZGNENjQW5BUndxRm9vVW9paU1BOUdHTStaZ3NrQW9xTXpNVEsxYXN3TGh4NC9RUDhWK1ViaVNaRjkzWHpzNnUxQ1dSYmR1MjRmTGx5L2p5eXk5TGRSd0xsUUxnQ09kOGExSlMwdTU3OSs1bEZMRjlJZ0QzeDQ4Zkd3eVlVQlpxMWFxRlE0Y09vWFBuemlXZTVtM2x5cFU0ZHV3WTFxOWZYK2cxcWxLcDhNVVhYMkRseXBWd2QzZUhXcTFHWUdDZ3Z1UTRaY29VSEQ5K0hFNU9UZ2dNRE1TNWMrZE1tZ1IxaFF6R1dMTEpEdm9DTEQwQkpnSm85UGp4WTVPTTBKRFg3dDI3SVpWS0Rackk3OXUzenlEUlpXVmxvWDM3OW5CMmRzNjMvK3JWcXhFWkdZa2JOMjVneTVZdCtkWnJ0VnBvdGRwOFZSVlBuanpCeFlzWEFlU00yNmdiaVVFVXhRTFhtWXJ1b3VTY1B5N085aUVoSVpjQlRBY3czYy9QcjdFZ0NDTk1HbEFGSTVWS0VSNGVqaDkrK0VILzY3eW9QbmwvL3ZtbmZveEZuYkN3TUh6NDRZZll0bTBicWxTcFV1Z1ltMjV1YnRpN2R5OXUzYnFGK1BoNDNMaHhBL2Z1M2NNdnYveUNDUk1tRkxqZjNyMTc4MDNhKzd3V0xWcmd4eDkvUkZCUUVIeDlmUXZkMW9xY0UwWHg5ZXpzN0graW9xSktVdjJtQXVEejZOR2pGeDZaeFpqQXdFQ2p5elVhRGY3M3YvOFpYWGZnd0FGVXExWU5RTTU5SUs4aFE0WmczNzU5T0hic1dMNzdnNE9EZzc3VTYrL3ZqMTY5ZWlFaUlxSlU0NDIrcUNkUG5nQUFPT2VVQUY4VVkrd2VBUDFndldWTkVBUmtaMmNqS3lzTFZhdFd4ZkhqeCtIcTZwcXZHOGJCZ3dleGVmTm12UHp5eS9xNTV2S0tpNHZENU1tVDBhRkRoM0tKdTdpU2svWFhZbUpKOXcwUEQ3OEJZSTVKQTZwZ0JFSEEzTGx6TVdUSUVIVHMyQkgvOTMvL2gzLysrYWZRZlo0dkxTUW1KbUw2OU9rWU5td1kzTjNkTVcvZVBHemZ2cjNBL1VOQ1FoQWRIWTJNakF3Y09YSUVTNWN1aGErdnI3NzArTTgvLytRYm0vSDVwQndiRzR1Z29LQUN6L0htbTI4YVhiNTkrM2FURFRSZlVTaVZ5b0kvN0VJd3htNEI2QklYRjFmaVVsbGgxR28xamg0OWl1clZxK1BxMWF2WXRHa1RaczJhcForejcza0toY0tnVVU1Qk5WTjVCN0hXMFgyZkF3Y09SR0xpZi8vRTU4eVpnei8rK0tPVTc2UmtkQk5ONis3aDVtTFJDWkJ6ZnBNeGhydDM3NWJiT1dOaVlqQnk1RWdBZ0tPakk2Wk5tMmF3L3A5Ly9zRzMzMzZMeFlzWHc5dmJHKys4OHc2U2s1TXhkZXBVU0tWUzdOMjdGNHNXTGNLQUFRT00vc0lUUlJIZHVuVXpldTdDMXBsQ25vdXkvRDVRQytQcDZZbFBQdmxFM3hpakpBTURKeVVsWWZ6NDhXalZxaFhHamN0NS9QalpaNS9oczg4K0szUy9qejc2Q0VET0RheDU4K1l2WEhWcWJIRHZ3aGlyMmFpc09PZlhHV080YytlT1NZL3I1K2NIR3hzYkpDVWw0Wk5QUGtHTkdqVUtUSDVBenNUVnoxZDliOW15cGNoWkt2TCtLREkySUx0YXJZYXJxNnYrL3VMcTZvcUJBd2NDeUNtbG1ycnY3NE1IRDNSL3hwcjB3Q1ZrMFFtUU1YWWJRSmtrd09lZnhlazBhOVlNd2NIQnlNN09obFFxTmJndzFHbzFObS9laklVTEYwSXVsNlIwdnlZQUFDQUFTVVJCVkFNQTFxMWJoK25UcHlNb0tBalZxbFZEWW1JaVpzMmFaVENydDQ1RUlzSDQ4ZVAxTXo1cnRWb2NQbndZaXhZdFFzMmFOVEYzN2x5SW9vamJ0MjlqM0xoeDJMVnJsMG5mcys1ejVKemZOdW1CclV5ZlBuMUt2TStkTzNmMHlXL09uRG5ZdEdrVC9Qejg0T05UZm85T3ExZXZucStCbHpGVnFsU2hmclhQMFNYQW1KZ1lreDUzelpvMVNFeE14TVNKRXhFZkg0K25UNS9tcTdyTXlzcUNScVBCcFV1WDhQdnZ2NWY2bkljT0hjSkxMNzBFdVZ5T2JkdTJJVDA5SGFOSGp6WTY2SGxadVhidEdnQkFGTVg4VTZhVUk0dE9nS0lvWGhjRXdlUy95Z0RnNzcvL3p2Y01VRWNpa1JpOVFVaWxVdjBGR2hjWGg0aUlDRnk4ZUJHeHNiRndjSEJBWm1ZbXRGb3R6cDA3QjFFVTRlUGpBeTh2TDMwU2xVZ2srdVNuZTkyalJ3LzgrT09QR0R0MkxIcjA2SUhVMUZUOC92dnY4UFQweEtCQmcwejZucTlldlFvQTRKeUhtdlRBVmlJbEpVVS8rNEd6czdOK0lPR2luRHQzRGk0dUxoZzZkQ2pHakJtRDY5ZXZZOG1TSlZpM2JsMng5ZzhNRE5SWGUzWHZuak5Yc2E2S3ExZXZYaVY2RDUwNmRTcHlteFVyVnBoa3ZGRnJ3aGlMQktDZnBzaFVybHk1Z3FsVHA4TGQzUjBEQmd4QVVsSVM1c3laQXpjM04yaTFXdXpjdVJOcjFxekJ4eDkvYkxKejNyeDVFOWV2WDRkY0xrZE1UQXhjWFYzUnJsMjdJdmQ3OTkxM1RUSVFOZ0Jjdm53WkFLRFZhcytiNUlBdnlLSVRvRmFydlNvSUFtSmlZaUNLb3NtTDZjOGJNR0FBTkJxTlFldXFqSXdNckYrL0hzMmFOY09sUzVld1pNa1N4TVRFUUNLUm9Ibno1bEFvRkVoT1RzYjc3NytQcGsyYjR1Yk5tN2h3NFFJT0h6Nk1wVXVYNHRHalJ3Z01ETVQ4K2ZQUnRtM2JmT2ZVYURUZ25HUGh3b1g0NFljZjlOVWZpeFl0d3FKRmk5Q21UUnY4K09PUHBYNXZvaWppeXBVcnVyOHZsZnFBVm1qNDhPR0lqNDhIa0ZNZHFYdis5L0RoUTd6NTVwdjQ0b3N2akNZT3FWUUtxVlNLTVdQR1FLMVdZL2JzMlJnM2Jod3lNaktLbFdoT25UcUZFeWRPNFBQUFA4ZWhRNGYwM1hKNjlPaGg5SWVZVnFzdHNBU25hM1MxZVBGaVNLVlNEQmd3QUxhMnRsaS9majNPblR1SG9VT0hXa3kzbmZLa1ZDcnZ5R1N5aEtTa0pJOTc5KzZaYkE3UzQ4ZVA0ODAzMzBSUVVCQUVRY0NCQXdjd2N1Ukl0R3paRXFHaG9RZ01ETVQ2OWV1TlRuK2wrMUUwZVBEZ0VwMnpTWk1tMkxObkR3RGcvdjM3OFBmM3grblRwL1hyMDlMUzBLdFhMeHcvZnJ4TU9xd25KaWJpL3YzNzRKd25YNzU4K2JySlQxQUNGcDBBTDErKy9GZ21rMTFMUzB0cmV1UEdEWU1ac012Q21qVnI4TUVISCtEUW9VTmdqT0hCZ3djSUNnclNUNUxwNit1THQ5OStHM1hxMURGb2diZDI3VnFrcGFWQnJWYWpidDI2cUZ1M3J2NmlaWXhCcTlWQ0VBU2NPM2NPUU02enVLdFhyK0wwNmRNNGNlSUVaczZjaWFkUG4yTFpzbVY0NDQwMzBMRmpSelJvME1DazFWUnhjWEZJU1VrQjV6dzJJaUtpeEkxZ0tvTjkrL1lCK085NWl1NzUzOXExYXlHVHlkQ3JWeTlrWm1iaTdObXpSbWR6QjNJbUdZMk9qc2FZTVdPZzBXaU1OcUxwMWFzWFZxeFlvYi9KT2pnNDZHOVF5NWN2eC9EaHc3RnQyemI4K2VlZmhjYXJhekVNNU85VVAySENCQnc4ZUJCVHBrekI3ZHUzTVg3OGVHellzS0hDZC9JMko4YllmZ0JqejV3NWd5RkRocFQ2ZUNxVkNtM2J0c1g5Ky9leGZQbHlYTHQyRFZldlhzWExMNytNVjE1NUJhSW80dVRKazdoeTVRcTh2YjNoNnVvS0p5Y25OR3JVQ0QxNjlOQzNIdDY1YzJlUkEzUy8vZmJiK200TWpSbzF3dTNiT1U4NTd0MjdsNjhGZlVKQ0FwbzJiVnBtbzdYb0pvcG1qSjFENGNNYmxqbHJ1Tm9QQTJoNi92eDVreVpBWTg4QVhWMWQ0ZUhoZ2VEZ1lMUnUzUnE3ZCsvR3E2KytxbThGS3BWS1lXZG5aN1RGM1h2dnZaZHZtWnViR3c0ZE9nUmJXMXVjT1hNR2l4Y3Z4b01IRCtEZzRJRG16WnVqYmR1MitQREREL1cvK051MGFZTzllL2ZpdSsrK3c4MmJOMkZyYTR1NmRldGk5ZXJWcGI1WW82S2lBQUNNc1l0RmJFcnl1SFhyRnZiczJhTlBSbGxaV2ZqcHA1K1FrcEtTYjk2MlpjdVc2Uk1lWXd5MnRyWUZOcUp4YzNQVHIwdExTOU9YUEpPVGt6RnUzRGlzV3JVS0gzendnWDU3aFVKUllLdk43T3hzMk5yYUlpRWhvY0FxMHlWTGxtREpraVVHeXlyNmFDSm1jQURBMk5PblQ1c2tBZjc1NTU4NGQrNGM2dGF0aXlaTm1tRHc0TUdReVdRR0hlMUZVVVIwZERSdTNyeUpPM2Z1SURFeFVWK05uWlNVQkVFUVVLdFdyU0pydnpadDJxVC91MmJObW5qNDhDSFMwOVB4NE1FRDFLdFhEd3FGUWwvS1RFNU9ocXVyYTc1bHByb2VUcDA2cFh0dlIweHl3Rkt3K0FUSU9UL0tHSnNjSEJ5TXNXUEhsdnA0dWhFS0RoNDhDRUVROGxWUkRSNDhHTC85OWh2cTFxMkx6WnMzNnljdDFXbmR1clhCaGJKNzkyNzg4Y2NmK1pxNng4YkdZc3FVLzJabENRZ0l3SlFwVS9EaGh6a2ppVVZHUmlJeU1oTExseS9INGNPSG9WYXI5YTFQZ1p6UjFKODhlWUo1OCthWjVKZWFyb1FoaW1MNVBRbTNjS0lvWXU3Y3VSZzZkS2krRlo2enN6Tm16NTZORHo3NEFJMGFOZEkzY2pseTVBZzJiTmlBenovL0hMTm56eTdSZVhidTNJbDI3ZG9oUER3YzA2ZFB4ODgvLzR5NHVMaGl0MEJOUzB1RHM3TXozTjNkODdVRXZYdjNMc2FPSGF0ZmZ1dldMYnozM25zbWJlcHZMYkt5c2c3YjJkbHBRa05EYmRMVDAwczlJb3h1ZHBEazVHUzgvdnJyQmtuS21ELy8vTk5nUXQ3bzZHalVxMWV2eEk5K2JHeHM5RC9rUFR3ODlDVkRYYnVIZ0lBQUhENThXUDkvWFNkNVU4ak16TVMvLy80TEFGcU5SbFA0R3k0SEZwOEFBWndBa0IwZUhtNmJtWmxaNnFtUmtwT1Q0ZURnVU9CRjFhZFBIMnpkdWhValJvekFHMis4Z2NhTjg0MEdwcGVSa1lHMWE5Y2FMUkUrZS9aTTM1a1Z5Q2s5dG16WkV0bloyZnJXV005ZmVIbC9oZW5XZVhwNnZ0RDd6RXV0VnVzU29FWWlrZVNmL3BzWXRYanhZb1NIaHlNbEpRVkhqaHhCU2tvSzB0TFNJSlZLNGVEZ2dCa3pabURqeG8yb1dyVXFXclpzaVo5Ly90bm9zNXpDcEtlblk4T0dEZmpqanovd3l5Ky9nREdtYndEemZDT2N2STJpbWpScGd2WHIxd1BJcVdyejhQQ0FJQWo1Umt6U2RValdMVDk3OWl3Y0hCd3djK2JNa24wWWxVQlVWRlN5WEM3Zmw1bVpPV0RYcmwwWVBueTRTWTdMT1VkcWFtcWhKYXlPSFR2aStiRnZ6NTA3cDI5dFhsSkxseTVGWEZ3Y3ZMMjlEYXJLeTlxSkV5ZVFucDRPenZucHlNakloSEk3Y1FFc1BnR0doWVU5a2Nsa2h6TXpNM3Z0Mzc4ZnI3LytlcW1PZC8zNmRZTmZXYy9UL2ZKNyt2UXBOQnBOZ1EwTzB0UFRNVzNhTkZTcFVzVm9kVWxpWW1LRm1jVDM3Tm16dW9zeU9EUTA5S0c1NDZuSWRDMk8wOVBUMGIxN2Q5U3RXeGMxYTlhRWk0c0xYRnhjVUsxYU5VaWxVbWkxV256KytlZElTRWhBMWFwVlViMTZkY2psY3NUR3hwYm9mSFoyZGhnd1lJRFJzUjN6M3JnVUNnVzJidDFxdEFyMDVzMmJ4UjY5SkRZMkZoTW5Ua1RObWpWTEZHZGx3VGxmeWhnYnNHdlhMZ3diTnN4c3N4cWtwS1Rnd0lFRCthcXRpOEk1eDRvVkszRGp4ZzFFUkVRZ05UVlZYK3RWMWpqbjJMaHhJd0JBRk1WZnkrV2tSYkQ0QkFnQWpMRS9BUFRhdTNkdnFSUGc0Y09IMGJwMWE5eTVjd2RwYVdsZ2pPbXJDTTZkTzRjMWE5YkF4OGNINjlldnh5ZWZmSUlMRnk1ZzNMaHg2Tml4bzc3VWVPYk1HU3hjdUJBT0RnNzQrZWVmSVpWS2taQ1FnS2RQbjhMSnlRa2FqUWJidDI4dnNMVmRZWjNkeTZJai9NNmRPWVUrem5uK01kdUkzcmx6NS9EWlo1K2hTNWN1bURwMUtpWk5tb1JPblRxaGV2WHErV29NSkJJSjVzNmRpNHlNRFAwenVCY2hrVWowbmVaTEUvZXdZY09LdGUyQ0JRdEtkUzVycDFRcWo4bGtzdWhidDI0MVZDcVZMMXdDTTZhd29RM3pqTk1MSUtmMm9VR0RCdkQzOXkvUk9SaGordHFqZDk1NUI0MGFOWUtOalUyQnJaR2ZQWHVHWjgrZW1TVFJYNzkrSFpHUmtRQndOenc4ZkZ1cEQyZ0NWcEVBMDlMUy9xbFNwVXBxZUhoNDFiaTR1RUpMY0VXUlNxVjQ0NDAzOE5kZmZ5RTRPQmh2dnZtbXZtVmNURXdNeG80ZHF4OGhZZE9tVGZqbGwxK3diZHMyZE9qUUFXcTFHbSsvL1RaaVltSXdZc1FJZzVaWEVSRVIrT3l6ei9UZE5WcTFhcFh2cHNRWVE4K2VQZkhOTjk4QXlPa0M4ZlhYWHdQSUdZYXJUNTgrK29HTE5Sb052dmppaXhkK256b0pDUW02NnM5MHJWWmJ2dU1oV1ppTkd6ZGkwcVJKQ0FvS3dxRkRoN0JtelJyTW5qMGJuSE1JZ2dCYlcxdlkydHBDRUFSa1ptWkNyVmJEMXRZVysvZnZMN1MwSHg4Zmo4ZVBIOFBlM2w3ZkY3T29HVWlNUFpNWk9uU293WTFxK1BEaDZOQ2hBMkppWWd4dXJna0pDWGp5NUFtY25Kd1FIQnhzOEN5cnJMc1NXUUVPNEFjQXY2NWR1OVlrQ2REVzFoYUJnWUZZdW5ScGdkdDgrdW1uQmpQZWRPM2FGVU9IRG4yaDgwMmVQTG5ROVo5KytpbUFuSmFqa3laTndwVXJWd3FkREtDNE5tellBQURnbks4RGtIOHVNL0xpWkRMWklybGN6dWZQbjgvTjZmTGx5endsSmFYQTlWcXRsdWZPZFZjaHJGbXpoc3ZsY2k2WHk5ZWIrenNzTDV4emQ4NTVVRWsvcTJmUG51VmJscDJkelo4K2ZjcVRrNU41VWxJU1QwaEk0QWtKQ1R3cEtZay9ldlNJUDMzNjFHRDdtSmdZTHBmTERaYjk4ODgvWEtGUWNMbGN6Z01EQS9tMzMzNXI5UHdqUm96Z2FXbHBKWXA1OGVMRi9QdnZ2emRZZHVMRUNkMTN6dHUwYWNQWHJGbFRvbU1XNFEzT2VlRno4Vmk0SmsyYU9NbGtNcFZjTHVmQndjR20vT3pNNXY3OSsyVjZYNHFLaXVKeXVaekxaTEpIL3Y3K3BwdTZwNVFxeHJTOEppQ1h5eHNDdUZxbFNoV2JQWHYyVkpqbmF4VlpTa29LK3ZidGk5VFVWQzNuWEtGVUtzMDZMRkY1NFRrMzZBNEF5cjBhSmlzckMxZXZYaTF4MWRXTFVxdlZ5TTdPTmpwK3FDaUsrU2JGTllGQkFDcnNmSUNtSXBQSlJqUEdmbS9jdURFMmJOaEFKZWRDaUtLSTk5NTdEMHFsRXFJb2ZoSVdGcmJRM0RIcFdNMjNGaG9hR3MwNVg1bWVubzdseTVlYk94eUw4TmRmZnlFMU5SV2M4NTJWSmZubEVtR21tYWp0N096S0xma0JPVlg2QlEyZUxRaENXVFRpeUVJbHFONVNLcFhyT2VkaE4yN2MwRDlESjhZZE8zWU1TcVVTblBNYllXRmhwUisyeW9Tc0pnRUNRSFoyOXJlYzg2emR1M2NiVFBkQjhudjgrREhXclZzSHpybWFjMTc0ZEFUV1J3M0Fxa3NvWnBRRU0vMjRLR2VpS0lxVE9lZmlUei85Vks0ejBsaVNoSVFFZlBQTk4rQ2NjOGJZVkFCYWM4ZVVsOVZVZ2VySTVmTHZBWHphdFd0WGZQLzk5K1lPcDhMNjl0dHZzVzNiTmdCWUZ4b2FhbnhDT0N2Rk9aY0NxQUdnRmdCM0FLV2IzcDBBT1NXL0pBRDNBQ1F5eGlwREVvUy92LzljUVJBK2E5cTBLZGF0Vy9mQ3JYMnRrVWFqd2Z2dnY0OUxseTZCYzc1Y3FWU09OM2RNejdPNkJPamo0K05xWjJjWENjQnIvdno1WnBudHVLSUxEZzdXVGRMN1NLMVcrMVNFRHFubGlYUE9BRWlSay9oc1lXVTFJV1lpQXNoR1RpSlVNOGJNT3Naak9iS1Z5K1duQUxRZU5td1lwazZkYXU1NEtveVZLMWZpdDk5K0ErYzhTcTFXeTZPaW9pcmNqeUtyUzRBQUlKZkxld0RZNytycWltM2J0aG1NdUZMWnBhYW1Zc2lRSVZDcFZCQkZjVVJZV05oR2M4ZEVpQ1h6OWZXdEw1RklRaGxqMWFkTW1XS3lFV0lzMmQ2OWUzWGR0SjV4enRzb2xjb3JaZzdKS0t1YzlUSStQajdheTh1clprWkdoaUkyTmhiZHUzYzMyNGdORlFubkhOOTk5eDFDUWtMQU9kOGVGaFkyeTl3eEVXTHBFaElTbm5oNmVwNW1qQTA3Zi82OGJaMDZkWW85OG80MU9uWHFGR2JNbUFFQW1aenpRVXFsOHB5NVl5cUlWU1pBQUhCMGREeGhaMmMzNU02ZE95NGFqUWF0V3JVeWQwaG10Mzc5ZXQyRXZmZlZhbld2cEtTa0RIUEhSSWcxVUtsVWR6MDhQTUlZWTROUG5qd3B2UHp5eS9wcDBpcVQ4K2ZQWThxVUtkQnF0UnBSRk44S0N3dmJZZTZZQ21PMUNUQTVPVG5MemMzdHNFUWlHYUZVS3UxcjFhcFY2TURWMXU3RWlSUDQ4c3N2d1RsUEJkQXpJaUxDdEZOYkUxTEpxVlNxbTE1ZVhqR2lLUFkvY3VTSVVLMWFOVFJ2M3R6Y1laV2J2WHYzWXRxMGFkQnF0Vm9BSHltVnl0WG1qcWtvVnBzQUFTQXhNZkdocDZmbkpjYlk4Tk9uVHdzdFdyUXcyVXpPbGlRaUlnSWZmZlFSdEZxdEJzQklwVko1dE1pZENDRWxGaDhmSCtIbDVhVUUwTy9NbVRQU2pJd01CQVFFV0hWSGVWRVVzV3JWS2l4Y3VCQUFNa1JSZk1zU2toOWc1UWtRQUZRcVZZeUhoMGM4NTd6dm9VT0hXT1BHamZQTmdHek5MbDI2aFBmZmZ4OVpXVmtjd0F5bFVybkszREVSWXMzaTQrTnYxS2hSNHdoanJIOUVSSVJqU0VnSUFnSUNpaHpmMVJJOWV2UUlNMmJNd002ZE84RTVmOHdZRzZCVUt2ZVlPNjdpc3ZvRUNBQXFsU3JVdzhQamdTaUt2WThjT2NMcTFhdW5uOERVbXAwNWN3WWZmdmdoMUdxMXlEbWZybFFxYWFoL1FzcEJRa0xDZlU5UHoyMEEycXBVcXBwNzl1eEJuVHAxMEtCQkEzT0haakpuenB6QnhJa1RjZlBtVFFDSVpJejFEQTBOTGIvSkJVMmdVaVJBSUNjSmVucDZSZ1BvZC9Ub1VZbXRyUzM4L1B5c3NuV29LSXJZc21VTFpzK2VyYXYybkJRV0Z2YXp1ZU1pcERKUnFWUlBWQ3JWV2c4UEQvdnM3T3cyaHc4ZkZxNWR1NFptelpybG01allrc1RIeDJQZXZIbFl1blFwTWpJeVJNYllyNHl4Z2FHaG9SYlhuOWo2N3Y1RmtNdmxmUUdzQitEY3ZuMTdmUFhWVjNCMmRqWjNXQ2FUbHBhR3VYUG40dURCZytDY3AzSE94NFdGaFcwd2QxeUVWR2IrL3Y2ZEdHUExHV09OYld4c01ITGtTSXdaTThhaTdqMXBhV25Zc0dFRDFxeFpnK3pzYkhETzd6REdKb1dHaHU0emQyd3ZxdElsUUFEdzgvTnJMQWpDRHNhWWo1ZVhGNzc2Nml1VFRteHBMcEdSa2ZqaWl5OFFFeE1EQUxjNDUwR1ZiSkJyUWlvc2hVSmh5em4vRk1DbkFKd2RIQnd3ZE9oUURCbzBDQjRlSHVZT3IwQ1BIajNDOXUzYnNXSERCdDNnK1dtTXNaOVNVbEsram82T0xwL3A1TXRJcFV5QUFLQlFLS3B3emxjREdBb0EvZnYzeCtUSmt5MXlHcVZuejU3aHQ5OSt3K2JObTNXTDlxYWxwWTI0ZnYzNk0zUEdSUWpKejhmSHg5UE96dTViNU54NzdDVVNDZnIwNllNK2ZmckEzOSsvUXJRWUZVVVJrWkdSK09lZmY3Qno1MDVvTkJwd3p0VUF0cXZWNnVsUlVWRng1bzdSRkNwdEF0U1J5K1ZEa0RQRHMzZTFhdFV3YWRJazlPN2RHM1oyRlg5ODVPenNiQnc4ZUJBLy8vd3pIajE2QkFBUEFYd2FHaHE2MXN5aEVVS0trSnNJcHdNWUM2QWFBTlNvVVFNREJneEFwMDZkMEtoUm8zSk5ocUlvNHRhdFd6aDE2aFIyN3R5SkJ3OGVBSUN1Ny9CNnRWcjlyYlVrUHAxS253QUJvR0hEaHM3T3pzNExPZWR2TThZRWQzZDN2UGZlZXhVMkVlb1MzL0xseS9IZ3dRTnd6a1hHMkthc3JLd1BvcUtpa3MwZEh5R2srQm8yYk9oY3JWcTFOem5ud3dDMFF1NTkyZG5aR2UzYnQwZGdZQ0NhTm0ySzJyVnJ3OGJHeG1UbjFXcTF1SGZ2SHE1ZnY0N3o1OC9qMUtsVFNFN1czejQ0QUNXQXY3S3lzbFpaNjMyRkVtQWVmbjUrTWtFUXZnSFFrekhHWEYxZE1YandZUFRzMmJOQ2RLQlhxVlE0Y09BQXRtelpnb1NFQkhET09ZQmpBR1pWNVBIMkNDSEZJNWZMRzRxaStLNGdDTjA0NTM2TU1YMFJVQ3FWb2ttVEp2RHg4VUd0V3JYZzd1Nk9sMTU2Q1c1dWJuQndjSUJVS29XZG5SMXNiVzJSbloyTnJLd3NxTlZxWkdabTR0R2pSM2o0OENFZVBueUllL2Z1NGNxVks3aDY5U3F5c3Y1N2hKZjdRenBTRk1XampMRlZGWFVBYTFPaUJHaUVyNit2WENLUmZBUGdOZDBGMkxwMWEvVHQyeGN0VzdhRXU3dDd1Y1dTbkp5TWtKQVE3TnUzRDZkUG53WUEzZVNTLzRxaU9Ec3NMT3hNdVFWRENDazNyVnExY2xPcjFYMFpZOTBaWXkwQU5FYk9ORjZta3MwNWoyYU1YUlpGOFloR285bFQyYVpHb3dSWWlCWXRXalNRU0NTVEJVRVlDc0JUdC95VlYxNUI1ODZkNGV2cmk0WU5HNXAwdXFWbno1NGhPam9hbHk5ZnhyLy8vb3VJaUlpOHF4OEMyQUpnYVdobzZGV1RuWlFRVXVINStQaElKUktKek1iR0pnQkFBd0ExQVhoeHpqMEJWQUhnd0JoejRKemJNY2F5T09lWkFESUFwQU5JWUl3OUFQQ0FjMzZiYzM3cHlaTW5vYkd4c1psbWUwTVZBQ1hBNHJHUnlXUURHR09ET09ldk1zWU1pb0MxYTllR3I2OHY2dGV2RHc4UEQ3aTd1OFBkM1IwT0RnNnd0N2ZQVnkyUmxaV0Y5UFIwUEhyMENJbUppVWhNVEVSc2JDd2lJaUlRR3h0cmNHTE9lVEpqN0xnb2lqdkN3c0sySUdmU1VVSUlJYVZFQ2JEa0JJVkM4WDlhclhZZ1kwd093SmN4WnNxK0V5a0FJampub1l5eDNhR2hvY2VSTTlzMklZUVFFNklFYUFLNUhldmJNTWFhaUtKWVJ4Q0VtZ0M4T2VlT2pERUhBQTZpS05ybkRydVdEdUFwZ0RRQThZeXhlNXp6dTR5eEc1enpDMHFsOGlweVdtQVJRZ2dwUTVRQXk0bWZuMTg3UVJCT01jYkFPWDhLNEZkUkZIZUZoNGRmQkNVOFFnZ3BkNVFBeTBtOWV2WHNxMWV2dmtRUWhIZnlMdWVjM3dmd3AxYXIzUjBSRVJFTXF1NGtoSkJ5UVFtd25QbjUrVTJUU0NUZkdWdkhPVThBc0Q2M1pIZ1dsQXdKSWFUTVVBSTBBNWxNTm9VeHRyQ0l6WklBck5kb05Pc2pJaUpDeXlNdVFnaXBUTXcvNm1vbHBGUXFmd0N3cTRqTjNBRk1BR0JiOWhFUlFramxRd25RUERoajdGMEE4WVZ1eFBtOGlJaUlDK1VVRXlHRVZDcFVCV3BHTXBtc0EyUHNPSXg4RDV6enMwcWxzbTM1UjBVSUlaV0R4TndCVkdZcWxlcU9sNWVYTFlBT3o2OWpqSGw3ZVhrbHg4ZkhCNXNoTkVJSXNYcFVBalF6SHg4ZnFaMmQzVmtBaXR4RkdzNTVGbVBNTVdleUJ4eFJxOVc5bzZLaTFPYUxraEJDckE4OUF6U3ozTVEyRkRranhJQnp2dmpCZ3djZW5QTmdBR0NNZGJXenMwdHMzcng1UzNQR1NRZ2gxb2FxUUN1QStQajRaQzh2cnpqT2VTMmxVams0TFMwdFc2VlNyZkwyOXM3Z25IZGhqRGtJZ3ZDdWw1ZVhqVXFsK3RmYzhSSkNpRFdnS3RBS3hOL2Z2M3BZV05pVHZNc1VDa1ZUenZscEFHNjVpeTZucGFXMXZYNzkrclB5ajVBUVFxd0hKVUFMb0ZBb2JMVmE3UTdHV0ovY3NVU3pzck96Z3lJakkvODJkMnlFRUdLcEtBRmFFRjlmMzJFU2llUjN4cGd0QUhET1Z5dVZ5bmVLMm84UVFraCtsQUF0akV3bWMyZU1CUU9vQndDYzg3ak16TXcyVjY5ZUxiUlRQU0dFRUVPVUFDMFQ4L2YzWHk0SXdydTVyN1VBM2cwTkRWMXJ6cUFJSWNTU1VBSzBZREtackFPQUE3bVQ3a0lVeFgxaFlXSDlRYk5JRUVKSWtTZ0JXcmdtVFpvNFZhbFM1VFFBMzl3WjU1OW90ZHAyNGVIaFVXWU9qUkJDS2pUcUIyamhIajE2cEZhcFZMOTVlSGlJZ2lCMEF1QWdDTUlFTHk4dlRYeDgvQ2t6aDBjSUlSVVdsUUN0aUsrdmJ4T0pSSEtXTWVhYU80eGE4TE5uenpwRVIwZG5tVHMyUWdpcGFDZ0JXaDliZjMvL2Z4aGpYWE9yUkRNeU1qSjZYTDE2OWFTNUF5T0VrSXFFRW1BWjRad3pBRklBZHNpWjFMWmN4MTBkT25Ub2tJY1BILzRFUU1JNWg0T0R3K3A5Ky9iTktNOFlLZ2tSUURhQUxBQnF4aGczY3p5RWtHS2lCRmhHT09kU0FEVUExRUxPN083UzhvNGhKaWFtK3FwVnErWm5aMmU3QW9CVUtsVzkvLzc3bjNwNWVhV1hkeXhXVEEwZ0NjQTlBSW1NTVpxMWd4QUxRUW13akhET25RRDRBRGhuN2xoSXVRZ0VFTVVZb3pGYUNiRVFOQjFTMlpFaXArUkhLZ2V6bFBJSklTK09FbURaRVVBM3hNckVEdlR2aVJDTFF2OWdMVUJNVEF4Q1EwUE5IWWJaWGJod0FXbzFQV0lqaEppR2pia0RJRVdMakl6RS9QbnpzWHo1Y3J6eXlpdFFLQlJGN25QOCtIRTRPVGxCclZZak1EQ3dST2NMQ1FsQmRuWTI3dCsvWDZMOWF0U29nU3BWcXVoZkZ5ZE9BTmkxYXhkcTE2NXRzT3pzMmJNNGVmSWtQdnJvSTlqWjJRRUFKazZjaUwxNzk4TGIyeHNBb0ZRcXNYNzllbnp4eFJkd2NuSXFVYXlFRUVJSjBBTDA3ZHNYbHk5ZnhvY2Zmb2hObXpZQitDL0JBY0RYWDMrTmFkT21RU3JOcVhFMWxuaisrdXN2dlBUU1MvclhYYnAwd2JwMTZ3d1N6OTI3ZHpGMjdGZ0F3UDM3OXhFVUZGU2lPQmN0V29ST25Ub1pMTnU4ZVROcTFxeFo0RDd0MjdjM3Vsd21rK0hnd1lNWU9YSWtGaTVjaUxwMTYrclhaV1ZsWWRteVpkaXpadzgrL3ZoalNuNkVrQmRDQ2RCQ1RKMDZGUjRlSG5CemM4dTNidGV1WFpneVpZbytBUnJqNU9TRTZ0V3JGN3JzeVpQL0pxT3ZWNjhlUWtKQzhoMG5OallXUVVGQlJ0Y1pZMjl2YjFBcUxDNEhCd2Q4K2VXWDJMRmpCNnBXcldxd1RxdlZRaXFWWXV2V3JVWS9EMElJS1E1S2dCWkNLcFhpN2JmZk5saldzV05IL2Q4OWUvWUVrRlBTcTBnR0RScUUzQkZwaXExLy8vNTQ4T0NCL3ZXMzMzNXJzRTVuN2RyL1puOEtDZ3JDOU9uVFN4RXBJYVN5b1FSWXdYMzY2YWM0ZXZRb0FPUXJkWjA0Y1FKQVRwWG4vdjM3Q3kxcDllclZLOSt5a2xaeHZvaXRXN2ZtZTc2WGw3SHEydDI3ZCt2L0ZrVVJpeGN2eHAwN2QzRHExQ204K2VhYmFOMjZkYkdmTHhKQ1NFRW9BVlp3OCtiTlEzSnlzcjZFbDVleEVxQkVZbnlDangwN2RzRGQvYjl1aWUzYnQ4ZUdEUnRRcDA0ZC9iSzR1RGlNR0RIQ1ZLRURBQVlPSFBqQys4YkV4T0Rycjc5RzllclZNWC8rZkFRR0JrSVVSWHo5OWRld3Q3ZkhzR0hEMExObnowS3JmZ2tocENDVUFDczRHeHViQW0vd3VoTGc4L0tXampRYURRRGp6K0tlWDJadmIxL2FjUFBac1dOSGlVdUExNjlmeCtiTm0zSGd3QUdNR2pVSzQ4ZVBoeURrOU5nWk9IQWdKazZjaU9QSGoyUGR1blZZdW5RcGhnd1pnc0dEQjhQWjJkbms4Uk5DckJjbFFBc2ppam1UdmVzU1FsR3lzbkptUW5Kd2NDaXptQXBUMGhKZ2NuSXkzbm5uSFRScjFneHIxcXhCczJiTkFBRFoyZG1ZTldzV1hGeGNJQWdDT25mdWpNNmRPK1BNbVROWXRtd1p6cHc1WS9CTWtCQkNpa0lKME1La3BxYUNNUVo3ZTNzb0ZBcURGcEtwcWFuNW5oT21wcVlDQUY1OTlkVjh4eXFQWjRBbExRRzZ1cm9hZE5uUWRYeS9lL2N1NXM2ZGkyN2R1aGwwaGc4SUNFRExsaTN4OE9IRE1vaWVFR0xOS0FGYUFGMHBidlhxMVRoNThpUmNYRnowei9vT0h6NE1xVlJhWUlmM3hNUkV1THE2R2pRc0FjcjJHV0I2K24rVFRXUm1aaHE4TmthM2phMnRMV3h0YmRHM2I5OEN0KzNRb1lQUjVZR0JnVmk2ZE9tTEJVd0lxWlFvQVZxQTA2ZFBBd0JXclZxRmhnMGJva21USnZwMTNicDFLM1RmbXpkdm9rNmRPa1piaUpiVk04QzhuZHVIRGgxYTVQYTZiZDUrKzIxTW5EZ3hYeW1XYzQ2MzNub0xqREVrSlNWaDNicDFKZXIvZC92MmJZd2ZQeDYvLy80N3ZMeThpcjBmSWNTNlVRSzBBSTBiTjRhSGh3Y1dMVnFFNzc3N0RtM2J0dFd2MDVVQUMzTG16Qm40Ky91WCtKeXhzYkZHbCt1R1J5dG9mYTFhdFF3U21GcXR4cDQ5ZTlDd1lVTjlIRkZSVWJoNTh5WTZkT2dBVjFmWFF1UGduT09ubjM3Q28wZVBzSG56WnZ6d3d3OTQ2NjIzOE4xMzMrbWZEeFlsTkRRVTFhdFhwK1JIQ0RGQUNkQUN0R2pSQXBzM2IwWndjREJ1Mzc2TjNyMTdBOGpwSTJoamsvTVZ4c2ZIdzhIQkFZOGVQUUlBMk5uWklUWTJGdWZQbjhla1NaTUtQSFpLU2dvZVAzNE1lM3Q3WEx4NFVkOVlwcWpuZ3dXdDE0M3JlZnYyYmV6WnN3ZTdkKytHaTRzTDNuLy9mZjAyOGZIeDJMbHpKK2JPbll2bXpadWpXN2R1Nk5xMUsyclVxS0hmaG5PT0pXdVYyUUFBSUFCSlJFRlU0T0JnckZpeEFrbEpTVml5WkFtcVZLbUNtVE5uWXZYcTFYanJyYmZRdVhObkRCZ3dBREtaVFA4NUdCTWVIbTcwR1NnaGhKQXl3RGwzNTV3SGNST2FOV3NXMzdwMXE5RjFvMGFONG5LNW5MZHMyWkxQbURHRGM4NzVsaTFiK1B2dnYyOTArN1p0Mi9MWTJGaCs2ZElsTHBmTHVWd3U1NjFhdGVLLy9QSkxxZVA4N3J2dmVFQkFBUC9mLy83SFQ1OCt6VVZSTkxyZHZYdjMrTXFWSzNtL2Z2MTR1M2J0K05PblQzbGlZaUtmT25VcTc5S2xDKy9VcVJOZnVuUXBUMHRMeTdmdm5UdDMrTmRmZjgzYnRXdkgyN1JwdzhlUEg4K3pzcktNbnFkdjM3NzgyclZycFg1ZlJYaURjMDd6UHhKaVFXaEcrREtTZXpQc0FHQ2JxWTZwVnFzTHJlN2tuSU56YnRCRjR2SGp4M0J4Y1NuMHVKeHphRFFhU0NTU1luZXZLTXo5Ky9kaFoyZG5NUGgyVWVlL2QrK2V2clhvNXMyYlVhOWVQU2dVQ3RqYTJoYTZiM1oyTmlJaUlpQ1JTRjZvcXRlRUJnRTR3UmhMTW1jUWhKRGlvd1JZUnNvaUFaSUtqUklnSVJhR0pzUWxoQkJTS1ZFQ0pJUVFVaWxSQWl4bm16ZHZoa3FsZXFGOXRWb3RidDI2bFc5NWJHd3M0dVBqQzl6djFxMWIwR3ExTDNST1l6WnUzSWdOR3phODhQNlptWm5ZdUhGamlmWlp1WElsVnExYVZlUjJWNjVjTVpqWFVHZnAwcVhZdHEzbzJ1aEhqeDdwaDV2TEt6czd1OURQbUJCQ1NDNXVwQlhvczJmUHVGd3U1MWV1WENsMjA4TEl5RWoreFJkZjhMUzBOUDd3NFVNdWw4czU1NXovK2VlZi9OS2xTNXh6enQ5OTkxMitjdVhLQW84aGw4djV3NGNQT2VlY2QralFnYmRwMDZiUS85TFQwd3VOU2FsVThuYnQydkg3OSs4WCszM2tsZmQ5Rk5mQmd3ZDVRRUFBdjM3OWVxSGJmZnJwcC95VFR6NHhXS2JWYW5uWHJsMzUrZlBuaXp4UDNzOHFyMHVYTHZIdTNidnpKMCtlRkxRcnRRSWx4TUpRUDhCeWxKQ1FBQ0NuMWFQdTc4SzR1TGlnU1pNbVNFNU94dHk1Yy9IeHh4OER5T2xJdm52M2JnUUZCVUd0VnVQcTFhdVlNMmRPc1dKUXE5WFl0MjlmZ1NPcEtCUUtjTTRCL0RmN2UwRUtHckxzcTYrK3d1elpzdzJXaFlTRVlNS0VDWWlOamRXWHNIUlRPQ1VtSnVMVXFWT0Z6bWZZdlh0M25EaHhBc25KeVFXL09lVDBqUXdLQ3NLeFk4ZXdlZk5tZzA3NUV5ZE9OTHBQUWJQYkJ3UUVHTHdXUlJGZHUzWTFXSGJ5NUVtekRUUk9DQ2tkU29EbEtERXhFUUF3YXRTb1ltMi9hTkVpZE9yVUNRc1dMSUFnQ0hqNjlDa0FvRm16WmxpNmRDa2NIQnh3NHNRSnBLZW5vMSsvZmdiN0toUUt0R2pSQXV2V3JRT1FrMEFBdk5EY2VjZVBIOWYvL2ZEaFF5eGR1aFFmZi94eGdkTVBPVGs1b1hmdjN0Qm9OSmcwYVJKZWZ2bGxBTUN5WmNzQTVGUXpkdS9lSGZ2Mzc5ZkgrbnpzQlRsdzRJRFI1Vk9tVE1IdzRjUGg1dWFHU1pNbUlUMDlIYi84OGdzNDU1ZzFheGJxMXEyTGQ5NTVwOERqenBrekIvdjI3UVB3MzJjVkVoS0NIVHQySUNFaEFSTW1UTkJ2dTI3ZE9xU21waFk2d0FBaHBPS2pCRmlPRWhJUzRPN3VYdUJOM0ppOEExenI1dmJURFlXMlpNa1NiTnUyRFI5Ly9MRitFT3NGQ3haQXBWSmgwYUpGVUt2VkdEdDJMRHAxNm9RZE8zYkExZFVWM2J0M1I1OCtmVW9VdDVPVGsvN3ZyVnUzNHM2ZE8vRDI5Z1pqaGZlaTBVMWNPMlhLRklNeFMzVWx6THpMK3ZmdmovcjE2MlBGaWhYWXUzZXZmcnZDenZIa3lSTlVyMTRkQUZDdFdqWDk4amZlZUVQL2QzcDZPazZkT29XSkV5ZENLcFZDb1ZCZysvYnRxRmV2bnNHeFpzeVlnZjl2Nzg2am82cXl4WTkvYjFYbU1FTWdUTTBrQWlKSnFzS01RbVNtTVJpZ1JWR1VTVkVYWWdPdC9QVG5VeCtUTkIxNVRTT0tJQUkyS0FKUkVCN0RBMlFTQTRoSmhTRUpLTE1aS2d3aDgxQko2cncvUXRWTGtRUVpFcW9TOW1jdDFrcFYzVHAzMzh1Q25YUHVPV2UvK2VhYkR2Y0t3R0F3OE54enp4RVNFa0tIRGgxSVQwOW41Y3FWekp3NTg1YlhMb1J3ZlpJQTc2TXJWNjdnNys5L1I5ODVkT2dRQUQvLy9EUHZ2dnN1cWFtcHpKbzFpd0VEQm5EeTVFa2lJeU1kOXNRMG04MDBhZElFS083dDJYcDhOV3JVc0NleWtrT2dCUVVGYk4yNmxiQ3dNQUFpSXlOTGJZcjk0NDgvTW5YcVZJZjNPbmZ1WEdhOHRxSE16ejc3ak45Kys0MHZ2dmdDblU3SHJsMjc3TWZZZW9DMjk0S0RnL24rKysvdFE2Qk5talRoNnRXcmpCczNqbVhMbHRtdjUyYlRwazJqVzdkdTlxSGhuSndjZTZta1dyVnFvZFBwMkxGakIyM2J0cVZGaXhibDMyU0tOd0szWFhmSmU5V3FWU3NtVEpoZ1Q0aExseTZsZS9mdWhJU0UzTEk5SVlUcmt3UjRIMlZsWlhIaXhJbGJEdkhackZxMWlrNmRPcEdibTh1S0ZTdllzbVVMTTJiTTRPMjMzMmJqeG8yY1BuMmErUGg0NnRXcjV6QXo5TXlaTXc2YlpmK1J2THc4WnMrZWJVK0FQWHYyTEhWTXo1NDkyYmR2SHhzM2JpUWlJb0kxYTlaUVdGaEliR3dzZ1lHQkRyMDBIeDhmTEJZTG4zLytPWTBiTjJiQ2hBa0FyRjI3bHNtVEozUHg0a1g3TThCYjlVUWJOR2lBdDdjMzMzNzdMVk9tVENuMStZVUxGemh6NW96RE1PVHMyYlBadVhNbmdMMlh0MjdkT2thTUdPRlFRN0Nnb01EaHRidTdlNWs5elQ1OSt0aExPUzFidHN6aHM1TFBCNDhlUFZydWRRZ2h4QU5IbFRNTDFHdzIvK0dmSGoxNnFIUG56cW5zN0d3MWRPaFFOV1BHREhYdDJqWDc3TW44L0h3MWZmcDBkZmp3WWJWdDJ6YlZyMTgvVlZSVXBGSlRVNVhSYUZTLy92cXIvWnhaV1ZuS2FEU3FLVk9tcUZXclZxbk9uVHZiOS80czc0OXR2OUh6NTgrcjRPQmdwWlJTQlFVRktqUTBWSzFmdjE0cHBWUmlZcUk5bHB0WnJWWjE4dVJKZGViTUdYWHc0RUhWdTNkdmg4OXZuZ1c2WThjT1ZWaFlXS3FkMWF0WHEvNzkreXVMeFZMcXN5VkxscWorL2Z1WCtUMmowYWpPbnordkNnc0wvL0JhalVhak9uUG1qTU4zdi96eVM3VjM3MTZINndrUEQxZVhMMTh1ZGE0U1pCYW9FRldNOUFEdm94bzFhamhVY0MrTDFXckZZckhnNit1TGo0OFBTNVlzb1huejVzVEV4UEQrKysrelo4OGVQRHc4V0xCZ0FWRDhIQ3c5UFoxang0NXg2ZElsR2pSb1lKOTBzbno1Y2xhc1dBRkEwNlpONmRLbEMxYXIxV0hHWldabUppRWhJV1hPaEN3b0tMRHZ4Zm50dDkrU201dEx2Mzc5eU16TUpEczdHeWp1MVpiY3I3Tm16WnFjTzNlT21UTm5zbjc5ZXE1ZXZVcXpaczJ3V0N5TUdESENmbzNnMkFQOCtPT1A3Wk5RYklZT0hjcWlSWXZZdDI5ZnFXZUkyN1p0WStqUW9mYkN3R1hSNi9XbHJxdThaNENIRGgxaTQ4YU5BS3hldlpwcDA2YlpQL3ZoaHgvWXZYdTNUSG9Sb3BxUkJIZ2ZYTHQyelQ2QjVZLzQrdnFpbExJL2d4bzFhcFI5czJxZFRzZmd3WU9CNGtYeEJ3OGVwRTZkT3ZUcTFZdDE2OWFSbUpqSXdJRUQ3UnRhTjJqUWdQbno1ek4xNmxSZWV1a2xMQllMbnA2ZXQxeHVVRkpHUm9ZOWpwaVlHRkpUVTBzVjRMMzVkVlJVRksxYXRTSTFOWldVbEJST25UcEZodzRkOFBEd3NDYzQyelBBbXhQZXplcldyVXYzN3QzWnZIbXp3M21pb3FKSVNrcGkrUERodC94K3lXSE9rbTRlQW5WemMyUFRwazMyYTEyN2RpME5HalN3RDNOYXJWWjBPcDI5MEsvdE5SVGZZOXRzVmlGRTFTSUo4RDZZTUdFQ0NRa0p0M1hzbGkxYmNIZDN0Njh0TzNUb0VCOTg4QUZKU1Vrc1hib1VuVTdINmRPbm1UdDNybjJDeS9qeDQ1azRjU0o2dlo3NTgrZmIyN0k5MTdNNWYvNDh6Wm8xcy9mNmJOLzM4UEJ3bUcxcW0zaVRrSkJnbjdRemI5NDg1czJiWno4bUtTbUowTkJRRGgwNlZHcHBoVTZuWThDQUFXemZ2cDNEaHcvejlOTlAzOWExbCtYUGYvNHo3NzMzSHBjdlg3YlhDMXkvZmoxZHUzYjl3NGt0SmErcHBKdXIxQzlidG95Ly8vM3ZhSnJHcGsyYjdNOERqeDQ5eXZ6NTg3bDI3UnIvK01jL2dPSmxJR0ZoWVh6MTFWZC9lSDRoaEd1VEJIZ2ZmUC85OTdkOWJIeDh2TU95Zy9UMGRLNWR1MFpTVWhJclY2NWt5SkFoekpvMWkxZGVlY1YrVE8zYXRYRjNkNmRHalJwNGVucVcyN2JKWkhLWU1XcExkRGJYcmwxekdKYU1pNHVqYmR1MnJGNjltb1VMRjViWlpsbEpKaW9xaXRHalIvUHl5eTlUVUZCQXIxNjlITm90YnhMTXdvVUxlZWloaHh6ZTY5MjdOMjNidHVYcTFhczBiTmlRNU9Sazl1M2JSM2g0ZUxuWFdUS09tNVUzQkZvV3M5bk1nUU1INk5DaEE5SFIwWFRzMkpIMzNudVBzTEF3U1g1Q1ZBT1NBRjFNWW1JaWZuNy9ONWVpZHUzYUxGNjhtQXNYTGpCdjNqdysvZlJUV3JSb1FXQmdJRkRjRTN2OTlkZnAxcTBiU1VsSlRKbzBpVVdMRnRHMGFWT0hkcFZTN05xMXl5Rngzb3JWYW1YLy92MU1uVHJWWG5tOUpMUFp6TFBQUHN1dVhidktyTmxuUzhaV3E1VTFhOVl3YytaTW1qVnJScDA2ZGNqTXpHVFFvRUgySVZDbGxIMVkwbXExa3BHUjRkRFdwNTkrQ2hRLzcxeTFhaFYrZm40RUJBU1Uydk96VHAwNkxGKytIQThQRHc0ZlBueGJTZTVXL1AzOTJiSmxDd2NPSEdET25EbGN2bndaVDA5UDNuNzc3WHRxVndqaEdpUUJPdEd2di81S1ZsWVdOV3ZXeE5QVGs3UzBOSll2WDA2M2J0M3N4MXkvZnAzRGh3K3pmZnQyenAwN3gvVHAwNG1MaTJQS2xDbE1temFOR1RObVlEUWFtVDE3TnBtWm1VeWVQSm5ubm51T2FkT20wYVZMRi91V2E3dDM3eVl0TFkyUWtCRDc4OGpISG52TUlSNTFZNEU2d09iTm04bkp5YUZQbno0TzZ3bHRNak16Z2VKRWQvTm5KMCtlNU0wMzMrVEpKNThrTEN5TWlJZ0lGaXhZd01XTEY4bkx5N01mMTdWclY1UlM5aDVoNTg2ZG1URmpCcU5HamZyRGUzZnpsbVJRdkpnOUlpS0NmLy83Mzd6eHhodVl6V1pDUTBQeDgvT3pYOE9CQXdkd2MzTWpPenViZ29JQ0Nnb0s4UFgxSlQwOW5TdFhpa3Y1dWJrVi83TklURXprNk5HajdOaXhnN1MwTkY1OTlWWE9uVHZITTg4OFE0Y09IUmd5WkFnREJnejR3NExEUWdqWEpBblFpU0lqSS9ua2swL3NDY0REdzRQT25Uc3pmdng0b0xqSEV4b2FTbUJnSUlNSER5WThQTncreEhubHloVW1UcHpJODg4L3o5aXhZOUUwamZyMTY3Tnk1VW8rK3VnanpHWXorL2Z2WjlteVpUejU1Sk40ZVhreGJ0dzR2TDI5N2NucjRNR0REdkdVSEFMVjYvVzgrT0tMZDdYUDVaLys5Q2RtekpoQjM3NTlBUndXMFJjV0ZtS3hXT3pWNjB2KzhmVDB4TVBEZ3g5Ly9QR096d213WXNVSzNudnZQZHEyYmN2eTVjdFp1SEFoRXlaTUlDc3I2dysvdDNQblR0YXRXMGYzN3QycFhiczIvL3puUDFtL2ZqMEdnNEZCZ3dieHozLyswMzR2WG5ubEZiNzg4a3MrL3ZoanZMMjl5OTBUVlFqaDJxUWlmQ1ZSZDFBUjNwWUFiRE1MU3lxNUZPRm1Gb3ZsanZiMkxEbDdzVEtPZDdiQ3drSjc3KzFtdHQ2ZTdacmMzTnpRNlhUMlB6Zkx5TWpBMjl1NzNIc1BwZTYvVklRWG9vcVJIbURsc1FKbHo4Ty9pYVpwNWU1NWVhdi9nTzkwWStzN1RXWlZLZmtCNVNZL0tMNlB0N3FYTnl0dm8rK1NicnIvK1JUL25Rc2hxb2lxOVQ5YzFXSUJwRGZ3NExqQ2JmN0NJNFJ3RFRJRVdrbVVVaDVBUTZBWjRBZVV2ejVCM0pXaW9pSnR6cHc1SCtiazVEd0VvTmZyTTRjTkcvYWYzYnQzdjNRZnc4aW5PUGtsQUpjMVRaTWtLRVFWSVFtd2tpaWxOTUNENHNUbmp2UzJLODJJRVNPbVoyUmt6S0Q0SHFzYU5Xck0zN1JwMDMvZHA5TmJnUUtLRTZGRjB6VDFCOGNMSVZ5RUpFQlJMUVFFQkxUUzYvVy9hSnBXNzhaYjBhbXBxZjB1WExpUWRzc3ZDaUVlV0pJQVJiVVNIQnk4VlNuMTV4c3ZjNHFLaXA0OGR1ellYcWNHSllSd1NUSXNKNnFWcUtpb29jQjRwVlFCNEtQVDZmWVlqY2JQa0YvMmhCQTNrZjhVUkxYVXVuWHIyclZyMTQ0Qld0NVlZbkltUHovLzhkallXTE9UUXhOQ3VBaEpnS0phTXhnTVgyaWFOaDdRbEZJRlJVVkZZNDhmUDc3VzJYRUpJWnhQRXFDbzloNTk5TkVCSGg0ZW13RXZwUlNhcG0yS2pvNGVSZkhzVFNIRUEwb1NvSGhRdUJtTnhpZ2c0TWJySy9uNStTR3hzYkZ4emd4S0NPRThNZ2xHUENnS282T2pBNVZTY3loZXUrZm40ZUZ4SWlnbzZNMlNCeG1OeG1DajBmaTZjMElVUXR4UDBnTVVENXpBd01DT09wM3VSMDNUNmdJb3BTSnpjbklHMTZoUlE2ZVVpZ0phRkJVVmRUMTI3SmpKeWFFS0lTcVJKRUR4d0RJWURMdUJmamRtaVdaYXJkYmpPcDJ1RjRCUzZsZUx4UkljR3h0NzYxcEtRb2dxUzRaQXhRUExaREwxQjE0RENvR2FtcWIxc2hVRjFqVHRZVTlQei91MW5ab1F3Z21rQnlnZWVKMDZkZXJ2NXVhMlV5dFJrK3JHYkZHVVVuOHhtVXpmT2pNK0lVVGxrQjZnZUtBMWE5Yk0yODNON1JOYjhyUDFBRzAwVGZ2aTBVY2ZiZTZVNElRUWxVb1NvSGlnK2ZuNUxkYzA3ZUdTNzlsNmZ6ZlVkbmQzWDQwVWp4YWkycEVFS0I1WUFRRUJ6WUNIbFZMMlN1NmFwdG1UWDRubmdYMENBd00vY0VxUVFvaEtvM2QyQUVJNFMwcEtTb2JaYlA2OGNlUEdYMnFhZGxVcFZWUFROSDlLL0dKb1M0YWFwdlZ1MUtoUlhrcEt5ay9PaWxjSVViRmtFb3dRSlFRR0JqYlY2WFJqZ0tjMFRldEtpVjhTYnd5TnpvMk9qdjVQaW1lT0NpR3FNRW1BUXBTalhidDJUYnk5dlovWE5DMU0wN1NlSlQ3NkpEbzZXbmFMRWFLS2t3UW9SQWt0VzdiMHFsV3IxaU42dmI2ZHBtbk5nVGJBUTBxcDVrcXB4anFkenZmR00wTXJrS1ZwV2hhUXBaUktBYzRDWjVSU3Z3Ty9YcjU4T1RZcEtTbkhlVmNqaExnVlNZRGlnZGF1WGJ1YTN0N2V2VFZONndzOHBtbWFBWEN2b09ZTGdlUEFqMWFyZFMrd1B5WW1KcTJDMmhaQzNDTkpnT0tCMDc1OSsvcmUzdDVobXFZTkJ3WUFIcmJQM04zZGFkMjZOYTFhdGFKUm8wWTBhOWFNcGsyYjR1Zm5oNCtQRDk3ZTN2ajQrQUNRbTV0TGJtNHVPVGs1WEwxNmxjVEVSQklTRWtoSlNlSENoUXVjUFh1Vy9QejhrcWN1VkVydDFUVHRXNHZGc3Vua3laTXA5L1hDaFJBT0pBR0tCNFVXR0JqWVM2ZlR2UVNNMWpUTkE4REx5NHVnb0NDNmRldEc1ODZkZWZqaGgzRnpxNWdsZjBWRlJmejIyMjlFUjBkeitQQmhUQ1lUT1RuMkVkRUNwVlNFMVdyOS9OaXhZL3NwSGxJVlF0eEhrZ0JGZGFjTERBeDhTcS9YendRNlFYSFM2OTI3TjRNR0RhSkhqeDU0ZW5yZWwwQUtDZ280Y3VRSU8zZnVaTisrZldSblp3T2dsUG9OZU45a01tMEFpdTVMTUVJSVNZQ2kydEtDZ29LRzZYUzZXZHdvZ3R1dVhUdENRME1aTm13WXZyNitUZzB1TnplWHJWdTNzbm56Wm1Kalk0SGlDaFNhcHIwWEhSMGRnZlFJaGFoMGtnQkZ0Uk1VRk5SV3A5TjlCdlFGNk5peEk1TW1UZUt4eHg1emNtUmxPM3IwS0V1WExzVmtzcGNmUEt4cDJxU29xS2dUem94TGlPcE9FcUNvTmxxMmJPbFZwMDZkNlRxZDdnUEFvMDJiTnJ6eHhoc3VtL2h1OXNzdnY3Qnc0VUxpNCtNQkNxMVc2L3pMbHk5L0tFc3BoS2dja2dCRnRSQVVGTlJTcDlORkFNRmVYbDVNbURDQmNlUEdvZGRYcmQzK3JGWXJhOWV1WmVuU3BiWm5oUEdhcG8ySWlvbzY1ZXpZaEtodUpBR0tLczlnTUF6Uk5HMHRVTnRnTURCcjFpeWFOR25pN0xEdXlaVXJWNWcxYXhhUmtaRW9wYktBOFNhVEtjTFpjUWxSblZTdFg0K0Z1SW5SYUh4WDA3UXZORTN6R2p0MkxMTm56NlpXclZyT0R1dWUrZnI2TW1USUVQUjZQZEhSMFI3QXFFYU5Hdm1ZemVZZm5CMmJFRUlJNTlJWkRJYVBqRWFqNnRPbmo5cTdkNitxcm80Y09hTDY5ZXVuakVhak1oZ01ueU5seklRUTRvSGxGaFFVdE5Sb05LcisvZnVyVTZkT09UdEhWYm9MRnk2b0lVT0cySkxnV3FSQXJ4RDNUSjRCaWlySFlEQjhwbW5hS3cwYk5tVEpraVcwYk5uUzJTSGRGOG5KeWJ6NjZxc2tKQ1FBckkrT2puNFdVRTRPUzRncVM1NEJpaXJGWUREOFRkTzAvKy9uNThlS0ZTdG8zcnk1czBPNmIycldyTW1BQVFQWXUzY3ZtWm1aSFJzM2J1eWVuSnk4eDlseENWRlZTUUlVVlliQllCaW1hZG9LYjI5dmJmSGl4YlJ1M2RyWklkMTNQajQrZE8vZW5XM2J0bUd4V0I3ejkvYy9aemFianpzN0xpR3FJa21Bb2tvSURBeDhXS2ZUN2RicGRPNXo1c3loVzdkdXpnN0phZXJXcmNzamp6ekNqaDA3Tkt2Vit1ZEdqUnB0VFVsSk1UczdMaUdxR2ttQW9pcHdhOXEwNmZkQXE0a1RKL0xNTTg4NE94Nm5hOWFzR1RWcjFpUXlNdEpOcDlQMXJGZXYzaGRYcmx5UmpiU0Z1QU15blZxNHZLQ2dvR2xBai9idDIvUEtLNjg0T3h5WE1XclVLSUtEZ3dFNmVYcDZ6bkYyUEVKVU5USUxWTGcwbzlIWUFUam02ZW5wdm5yMWF0cTBhZVBza0Z4S1ltSWl6enp6RExtNXVZVldxN1ZuVEV6TVVXZkhKRVJWSVQxQTRlcm1BKzdqeDQrWDVGZUdwazJiTW5YcVZBQTNuVTczWDg2T1I0aXFSSHFBd21VRkJRWDExT2wwUHpWczJKRE5temZqN3U3dTdKQmNVbUZoSVNOSGppUWhJUUdyMVRvMEppWm1tN05qRXFJcWtCNmdjRm1hcG4wSU1INzhlRWwrdCtEbTVzYnJyNzhPZ0U2bmsyZUJRdHdtU1lEQ0pRVUdCajZoYVZxZnBrMmJNbkxrU0dlSDQvTDY5ZXRuR3lJMkdBd0d1V0ZDM0FaSmdNSWw2WFM2U1FEUFAvOThsYXZwNXd3Nm5ZNlhYMzdaOWxLbXlncHhHK1Fab0hBNUFRRUJEZDNjM0JLOXZMemNkdTNhaFkrUGo3TkRxaEx5OHZJWU9IQWcyZG5aUllXRmhTMlBIeitlNE95WWhIQmwwZ01VTGtldjF6OEx1UFh1M1Z1UzN4M3c4dkppMkxCaEFIcTlYai9aMmZFSTRlb2tBUXFYbzJuYXE0QTgrN3NMUTRjT3RmMzRyRFBqRUtJcWtBUW9YSXJSYUh3STZPRG41MmZiNWVTTzdkNjltK0RnWUFZUEhreFJVZG03ZytYbDVmSEVFMDhRSEJ6TTc3Ly9mdHR0cDZTazhQNzc3OU8vZjMrNmRPbkNFMDg4d1pJbFN4eU9zVmdzckZtemhqRmp4dkQ0NDQvVHMyZFB4b3daUTBSRUJGYXJ0Y3hZN3lTR1cybmZ2ajFObWpSQjA3U1dScU14b0VJYUZhS2FrcUthd3RYMEJlamN1VE9hZG0rUHFETXlNdmpoaHg4WU9IQmdxYysyYnQxS1hsN2VIYldYbjUvUFN5KzloSitmSDNQbnpxVmh3NFlrSkNSZ052L2ZQdFM1dWJtODl0cHJYTHAwaVlrVEo5S2xTeGVzVml1SER4OW0wYUpGSERseWhQbno1NlBUVmM3dm5wcW0wYTlmUDFhdlhvMVNhaVFnbFNLRUtJY2tRT0ZxK2dQMDZOSGpuaHQ2OU5GSCtlYWJiOHBNZ045ODh3MlBQUElJTVRFeHQ5MWVkSFEwU1VsSmZQVFJSN1JyMXc2QVZxMWFPUnl6YU5FaXpwNDl5Ny8vL1crSHo5cTNiNC9SYU9TbGwxNWkvZnIxUFB0czVZMVFkdW5TaGRXclZ3UDBxclNUQ0ZFTnlCQ29jQ1VhTjNxQVhidDJ2ZWZHd3NMQ09IYnNHS2RQbjNaNC84aVJJL3orKys4TUhqelkvbDVLU2dwZHVuUmgxYXBWRHNlZVAzK2U0T0JnZnZycEp6dzlQUUU0Y2VKRW1lZkx5OHRqMDZaTmpCNDl1bFJpQkFnSUNLQnYzNzU4ODgwMzkzaGx0L2JJSTQ4QW9HbGFaK1RmdUJEbGtuOGN3bVVFQkFTMEJPbzNhdFFJUHorL2UyNnZVNmRPZE96WXNWVEMrZXFycnhnNGNDQjE2OWExdjllb1VTTzZkKy9PenAwN0hZN2R1blVyalJvMW9rZVBIZ1FGQlJFY0hNejgrZk9aTjI4ZTE2NWRjemoyMUtsVFdDd1dldmJzV1c1TXR1ZDltWm1aOTN4OTVhbGJ0eTdObXpjSHFHMDBHdHRWMm9tRXFPSWtBUXFYb2RmcjIwUHBZY1Y3TVhyMGFIYnMyRUZhV2hvQUZ5OWVKREl5a3RHalI1YzZOaXdzak5PblQzUHg0a1VBbEZMczJMR0RZY09Hb2RQcDBPbDBMRjY4bURGanh2RDk5OTh6Yk5nd1ZxeFlZWi9ZWWp0SG5UcDF5bzJuVnExYUFHUmxaVlhZTlphbFk4ZU90bXZvVXFrbkVxSUtrd1FvWElaUzZtR0FGaTFhVkZpYkF3WU1vRmF0V216Y3VCR0FkZXZXRVJBUVFJY09IVW9kMjZkUEgrcldyY3V1WGJzQU1KbE1wS1NrOE5SVFQ5bVA4ZkR3NEs5Ly9Tc2JOMjRrSkNTRVR6NzVoUER3Y0FCcTFxd0pRSHA2ZXJueFpHUmtvR2thdFd2WHJyQnJMTXZERHo5cysxRm1nZ3BSRGttQXdtVm9tdFlHaXF1ZFZ4UTNOemVlZnZwcE5tellRRVpHQmx1MmJPRzU1NTRyOTlpaFE0ZmFoMEczYjk5TzE2NWRhZHk0Y2Fsakd6ZHV6Tnk1YzNubW1XZUlpSWdnTXpPVDl1M2I0Kzd1enBFalI4cU5KeW9xaXRhdFcxZjZBbjliekpxbS9hbFNUeVJFRlNZSlVMaVNDaytBQUNOR2pPRDY5ZXZNbVRPSFdyVnEwYmR2MzNLUEhUNThPR2ZQbmlVK1BwN2R1M2N6ZlBodysyYzNyK0dENGdrblZxdVZnb0lDZkgxOWVlcXBwL2o2NjY5SlRFd3NkZXp4NDhmWnMyY1BvMGFOcXBnTHU0V0dEUnNDb0pScVd1a25FNktLa21VUXdtVm9tdVlQMEtCQmd3cHR0MTY5ZWd3YU5JZ3RXN2J3eGh0djNISU5Yc3VXTFFrTURHVCsvUG5vOVhyNjlPbGovMnovL3YzczM3K2Z3WU1INCsvdlQzSnlNaXRYcnNSZ01GQ3ZYajBBL3ZyWHYzTHExQ25HangvUHBFbVRDQW9Ld21LeGNQandZVmF1WEVuZnZuMFpNV0pFcWZPZVBIbVN5NWN2MjEvWHJWdVgxcTFiMy9VMTI0WllOVTJyZDllTkNGSE5TUUlVTGtNcDFWRFROSWZabVJWbDlPalI3TnExeTZGSFY1NndzREJtenB6Sm1ERmpIT29RdG1qUkFyUFp6RHZ2dkVOV1ZoWU5HalNnZCsvZVRKNzhmOXR1K3ZqNHNHelpNdGFzV2NQYXRXc0pEdytuc0xDUU5tM2E4TlpiYnhFYUdscm1Bdi8vK0kvL2NIZzljT0JBNXMyYmQ5ZlhhM3NlcVpTU0JDaUVFSzdPYURTbUc0MUdsWkdSb1p6cDZOR2p5bWcwcW5Qbnp0MXpXM2w1ZWVxRkYxNVF3NGNQdjYvWGxaMmRyWXhHb3pJYWpaVTczVlNJS2t5ZUFRcVhvWlR5aE9LWmxzNFVFUkdCd1dDb2tPVVlucDZlL090Zi8wS3YxL1BxcTY4U0h4K1BVb3FNakl3S2lMUjhibTdGZ3p0S0tmYy9PRlNJQjVZa1FPRXlORTF6Qnh5R0hlK25FeWRPc0dIREJuNzQ0UWRlZSsyMUNtdTNidDI2TEYrK25ELzk2VSs4K09LTGRPM2FsVGx6NWxSWSsyV3hKVURiUFJWQ2xDWUZjWVhMTUJnTStacW1lUnc2ZE1ncHZjQ2VQWHRTbzBZTnBreVpRbWhvYUtXY0l6czdtOVRVVk9yWHIxK3BTeUVLQ2dybzNyMDdTaW1MeVdUeXJMUVRDVkdGeVNRWTRUSTBUY3NIUEN3V2kxTVNZR1JrWktXZnc5ZlhGMTlmMzBvL1QwRkJBUUNhcGhWVStzbUVxS0prQ0ZTNGtneW9uRzNDaW9xS09IdjJiS24zTDF5NFFISnljcm5mTzN2MmJMazFCZS9HMTE5L3pWZGZmVlZoN1pVbk56Y1hBS1ZVVHFXZlRJZ3FTaEtnY0NXWEFhNWZ2MTRoamNYR3hqSno1a3h5Y25KSVMwdXpMMEJmczJZTlVWRlJBSHo0NFlkczNicTEzRFpHalJwbDMrT3pUNTgrOU9qUjQ1Wi9iSW1uUEk4ODhnaWZmZllaU1VsSkZYS041U214MlhiRjNFd2hxaUVaQWhVdVF5bVZvbWxhcVNvTGQ2dGR1M2FrcHFZeWQrNWNwaytmRGhRbnhlKy8vNTZSSTBkaXNWaUlqNC9uZ3c4K3VLMzJMQllMLy8zZi8wMzkrdlhML0R3NE9CaWxGRkRjc3h3NWNtUzViWlgzakxHaW5uK1cySSswWW02bUVOV1FKRURoTWpSTk93dVFrSkJRSWUyNXVia1JIaDZPVHFleko0UU9IVHF3ZVBGaXZMMjkyYjkvUHprNU9Rd2JOc3poZThIQndYVHExTWxlRzlCV1VQZHVFdE8rZmZ2c1AxKzllcFhGaXhjemZmcDBlMVdJbTFYVXM4OFN1OHFVM3BOTkNBRklBaFN1NVN6QTc3Ly9YaUdObGF3cVgxaFlDRUN2WHNWRjBqLysrR01pSWlLWVBuMDZ6ei8vUEFEaDRlR1l6V1lXTEZpQXhXSmgzTGh4aElTRThOMTMzMUd2WGowR0RoeklrMDgrZVVjeDJIWmtBZGl3WVFNWEwxNmtTWk1tWmU0R1U1SE1aak1BU3FtS3VabENWRU9TQUlYTEtDb3ErazJ2MTNQcDBxVUthZS9Rb1VNQS9Qenp6N3g0TFFJN0FBQUsra2xFUVZUNzdydWtwcVl5YTlZc0Jnd1l3TW1USjRtTWpIUW9pMlEybTJuU3BBbFEzQk96OWNacTFLaGhUMlFsaDBBTENncll1blVyWVdGaFFQRXNVaTh2TDRjWWZ2enhSNlpPbmVyd1h1Zk9uY3VNOThjZmY2eXdwUkcvL3ZvckFEcWRydXp5OVVJSVNZRENkYmk1dWNVcnBUaC8vbnlGdEplYm04dUtGU3ZZc21VTE0yYk00TzIzMzJianhvMmNQbjJhK1BoNDZ0V3I1ekF6OU15Wk0vWWU0dTNJeTh0ajl1elo5Z1JZVmlYNG5qMTdzbS9mUGpadTNFaEVSQVJyMXF5aHNMQ1EyTmhZQWdNREhYcUNGYmt1TUM0dURnQk4wMzZwc0VhRnFHWWtBUXFYRVJVVmRkNWdNS1FuSnlmWFRrMU50VmRZdUJzNU9UbU1HaldLamgwNzh2WFhYOXNucHl4Y3VKQjMzbm1IRjE5OGtkVFVWQllzV0lEVmFpVTlQWjJFaEFRNmRlcGtieU03T3h1QW1UTm5FaHdjVEdGaG9mMTVZRW5Cd2NIMm45OTU1eDMrOHBlL0FLQnBHbnE5SG05dmJ5SWlJbmpoaFJlb1Zhc1dTVWxKVEowNnRjSW12TndzUFQyZEN4Y3VvSlRLaW82T2pxdndFd2hSVFVnQ0ZLN0VxbW5hWGlEczU1OS9adkRnd1hmZGtJK1BEMHVXTEtGNTgrYkV4TVR3L3Z2dnMyZlBIanc4UEZpd1lBRUFhV2xwcEtlbmMrellNUzVkdWtTREJnMW8wNllOQU11WEwyZkZpaFVBTkczYWxDNWR1bUMxV2gyR0tUTXpNd2tKQ2JFdnFTaXBvS0RBdnFYYnQ5OStTMjV1THYzNjlTTXpNOU9lV0xPeXNoeTJmU3Y1dlBCZXhNZkgyMzZNQWlwdUVhTVExWXdrUU9GcWRnTmhodzRkdXFjRUNNVnIrSlJTRkJZV290UHA3TzBWRlJWeDhPQkI2dFNwUTY5ZXZWaTNiaDJKaVlrTUhEalFYaXV3UVlNR3pKOC9uNmxUcC9MU1N5OWhzVmp3OVBTODdXSEtqSXdNZTBLTGlZa2hOVFdWQVFNR09CeHo4K3V5RXVuZCtPVVgrNmhuNVc5dEkwUVZKZ2xRdUpvOVVQeWZ1Rkxxbm1aTEhqcDBpQTgrK0lDa3BDU1dMbDJLVHFmajlPblR6SjA3MXo3ME9INzhlQ1pPbkloZXIyZisvUG4yNzlxZTY5bWNQMytlWnMyYTJYdDl0dTk3ZUhnNHpEYTFUYnhKU0VqQTM5OGZnSG56NWpuVTlrdEtTaUkwTkxSU2hrQ1ZVdXpaczhmMjhyc0tiVnlJYWtZU29IQXAwZEhSOFVhajhhelpiRzV6NHNRSkFnSUM3cnF0OVBSMHJsMjdSbEpTRWl0WHJtVElrQ0hNbWpXTFYxNTV4WDVNN2RxMWNYZDNwMGFOR25oNmxyOW50TWxrY3BneGFrdDBOdGV1WFhOWUloRVhGMGZidG0xWnZYbzFDeGN1TExQTmtvblQ1bDU3Z1dmT25PSGl4WXNvcFJKTkpwTk1nQkhpRmlRQkNwZGp0Vm8vMCtsMDRSczJiTGluQkZpN2RtMFdMMTdNaFFzWG1EZHZIcDkrK2lrdFdyUWdNREFRS082SnZmNzY2M1RyMW8ya3BDUW1UWnJFb2tXTGFOcTBxVU03U2lsMjdkcmxrRGovSUg3Mjc5L1AxS2xUNmR1M2I2bmVwTmxzNXRsbm4yWFhybDBWWHZwcDI3WnR0aC9YVldqRFFsUkRrZ0NGeTFGS3JRWCt2bi8vZm4xZVhsNnB0WFczNi9yMTZ4dytmSmp0Mjdkejd0dzVwaytmVGx4Y0hGT21UR0hhdEduTW1ERURvOUhJN05tenljek1aUExreVR6MzNITk1temFOTGwyNmtKS1NBc0R1M2J0SlMwc2pKQ1RFdnFEK3NjY2V1emxtKzgrYk4yOG1KeWVIUG4zNk9Ld250TEh0MDFtalJvMEtIUUxOejg5bjA2Wk5BRVU2bmU3VENtdFlpR3BLRXFCd09jZU9IVXMwR28yYnM3T3poMi9idG8wUkkwYmNjUnRwYVdtRWhvWVNHQmpJNE1HRENROFB0dzl4WHJseWhZa1RKL0w4ODg4emR1eFlORTJqZnYzNnJGeTVrbzgrK2dpejJjeisvZnRadG13WlR6NzVKRjVlWG93Yk53NXZiMjk3OGpwNDhLREQrVW9PZ2VyMWVsNTg4VVc4dmIzdjhVN2NtY2pJU0RJeU1sQktIWXlPamk1ZCtrSUk0VUFLNGdxWEZCZ1lPRWl2MSs5bzFhb1Y2OWV2dDgvT3ZCTWxseUxjN0U1ckRscXQxanVLNFU2UHYxZFdxNVd4WThjU0Z4ZUgxV29kRXhNVFUvazFsNFNvNHFRY2tuQkp4NDRkK3grbDFNL256NTlueTVZdGQ5WEdyWjZ2M2VuUTQ1MG1zL3VaL0tCNEc3VzR1RGlVVW5FeE1URmYzOWVUQzFGRlNRSVVMc3RxdGI0TjhNVVhYOWlmdlluU2lvcUsrT1NUVDJ3djN3ZlVMUTRYUXR3Z0NWQzRyR1BIanUxVlN2MlFtSmpJMnJWcm5SMk95OXErZlR0bno1NUZLWFhVWkRKOTYreDRoS2dxSkFFS2wxWlVWRFFES0Z5NmRHbUYxUW1zVGk1ZnZzdy8vdkVQS043eTdDMG5oeU5FbGFKM2RnQkMzRXBLU2tweTQ4YU45WVdGaFNIeDhmR0Vob1pXZWkyOXFzSnF0Zkx1dSsvYUtsb3NNWmxNUzV3ZGt4QlZpU1JBNGZMcTFhc1g2ZWJtOWxSS1Nrb2piMjl2Z29LQ25CMlNTOWk4ZVRPclY2OUdLWFVtTXpNekxEVTFWVGErRnVJT1NBSVVMdS9LbFN0Ri92NytoNER4VVZGUmJwMDZkYUpaczJiT0RzdXBqaDgvemx0dnZZVlN5cUtVR2g0WEYxY3hSUlNGZUlCSUFoUlZndGxzVHZIMzl6OEhqRGh3NElBV0VoSkMzYnAxblIyV1U5aTJiY3ZOelZYQVZKbjRJc1Rka1FRb3FneXoyWHlpY2VQR21zVmlDZm5wcDU4WU1HQkFoVlpScndyUzB0S1lQSGt5eWNuSktLVVdtMHltV2M2T1NZaXFTaEtncUZLU2s1UDMrL3Y3dDh2TXpIeDAzNzU5aElTRVZGZ2hXVmQzOWVwVlhudnROZHVTaDIwbWsrbEZaOGNrUkZVbXl5QkVWYU5NSnRNTFNxbDFDUWtKVEp3NGtVdVhMams3cGtwbk5wdDUrZVdYT1hQbURFcXA3UmFMWlRpeTRGMklleUk5UUZFVldjMW04M2VOR3pkdW5wMmRiZGk1Y3ljZE8zYWtTWk1tem82clVzVEd4ako1OG1TU2twSUFOcGhNcHBGWHJseVJyWEdFdUVlU0FFVlZwWktUazdmNCsvdlh6TXZMNjdGMTYxYTh2THdJQ0Fpb051c0VsVkpFUkVRd1k4WU1zckt5QUQ2UGpvNGVDMWlkSEpvUTFZSWtRRkdsbWMzbW5ZMGFOZnBOS1RYb3lKRWpIcWRPblNJNE9CaGZYMTluaDNaUHJsKy96cHc1YzFpMWFoVktxUnhnU25SMDlIODZPeTRocXBQcThhdXllT0FaamNZT3dIZEFlMTlmWDZaT25VcFlXTmg5cjhwd3I2eFdLenQyN0NBOFBOeFcyKzhDOExUSlpQckYyYkVKVWQxSUFoVFZScE1tVFh6OC9mMC9CQ1lEYm84KytpaC8rOXZmQ0FnSWNIWm90eVUrUHA1Ly9ldGZIRDE2RktBUVdKR2RuZjNtNmRPbk01MGNtaERWa2lSQVVlMEVCUVVGYVpyMnVhWnBuUUc2ZCsvT3BFbVRDQXdNZEhab1pZcVBqMmZac21VY09IREE5dFpKcGRRa2s4bDB5Smx4Q1ZIZFNRSVUxWlhPWURDTTF6VHRiZUFoQUlQQndOTlBQMDN2M3IzeDl2WjJhbkQ1K2ZuODlOTlBSRVJFY09USUVkdmJsNER3Nk9qb0pSUlhkeEJDVkNKSmdLSzYweHVOeGduQS93UGFBUGo2K2pKczJERDY5dTFMcDA2ZGJsazV2aUlWRmhZU0d4dkx2bjM3MkxScEV4a1pHYmFQZmxkS2ZXUXltVDZsZU9oVENIRWZTQUlVRHdxZDBXZ2NDcndDREFUY0FYeDhmSGo4OGNkNS9QSEhhZGV1SFMxYXRFQ3ZyNWpKMFVWRlJTUWtKSEQ2OUdsKyt1a245dTNiWjF2T0FNV0pibzlTNm5PVHlmUWRzclJCaVB0T0VxQjQ0SFRzMk5IZnc4UGpaV0NRcG1sZHVaRU1BVHc5UGVuWXNhTjlZWDNEaGczeDgvT2pUcDA2ZUhsNTRlbnBpYWVuSjVxbWtaK2ZUMTVlSHZuNSthU2xwWEhseWhVdVg3NU1jbkl5Y1hGeG5EeDVrdHpjM0pLbkxsUktSUVAvWTdGWWxzZkd4bGIvTFd5RWNHR1NBTVVETFNnb3FBNFFwbW5hUUNCUTA3U0hBYmNLYXI0SStBMDRiclZhZCt2MStvMVJVVkZYSzZodEljUTlrZ1FvUkFsTm1qVHhhZGl3WVZkTjA0eWFwclVHbWlxbG1nSDFOVTN6Qm53QWI0ci83ZVFvcFhLQlhFM1RVcFZTQ1pxbUpWaXQxdk9hcHNWWUxKYkRzYkd4V2JjNG5SQkNDQ0dFRUVJSUlZUVFRZ2doaEJCQ0NDR0VFRUlJSVlRUVFnZ2hoQkJDQ0NHRUVFSUlJWVFRUWdnaGhCQkNDQ0dFRUVJSUlZUVFRZ2doaEJCQ0NDR0VFRUlJSVlRUVFnZ2hoQkJDQ0NHRUVFSUlJWVFRUWdnaGhCQkNDQ0dFRUVJSUlZUVFRZ2doaEJCQ0NDR0VFRUlJSVlRUVFnZ2hoQkJDQ0NHRUVFSUlJWVFRUWdnaGhCQVBrdjhGN014MTNrTU0razRBQUFBQVNVVk9SSzVDWUlJPSIsCgkiVGhlbWUiIDogIiIsCgkiVHlwZSIgOiAiZmxvdyIsCgkiVmVyc2lvbiIgOiAiMTMiCn0K"/>
    </extobj>
    <extobj name="C9F754DE-2CAD-44b6-B708-469DEB6407EB-3">
      <extobjdata type="C9F754DE-2CAD-44b6-B708-469DEB6407EB" data="ewoJIkZpbGVJZCIgOiAiMTczODk0MTIzNzQ0IiwKCSJHcm91cElkIiA6ICI2NzgxODMyNzYiLAoJIkltYWdlIiA6ICJpVkJPUncwS0dnb0FBQUFOU1VoRVVnQUFBMFlBQUFLWkNBWUFBQUNjT3p0V0FBQUFDWEJJV1hNQUFBc1RBQUFMRXdFQW1wd1lBQUFnQUVsRVFWUjRuT3pkZDFSVTE4STI4R2ZvQTBnUlZFQ3hnRjFVYkdqc1dITUpXR0tNQmMyMVlEQkdzY1FTU3hTalluazFSc1VhV3hSaVNRUVZ4Um9WYTlRb0toZ2tkbWtxSUlKMGhwbnZENzQ1bDNFS2c2Q284L3pXeXJyTTJmdnNzMmYwTHVkaE4xRitmcjRNUkVSRVJFUkVPc0xJeUVqMCtqVzlpdWdJRVJFUkVSSFIrNFRCaUlpSWlJaUlkQjZERVJFUkVSRVI2VHdHSXlJaUlpSWkwbmtNUmtSRVJFUkVwUE1ZaklpSWlJaUlTT2N4R0JFUkVSRVJrYzVqTUNJaUlpSWlJcDNIWUVSRVJFUkVSRHFQd1lpSWlJaUlpSFFlZ3hFUkVSRVJFZWs4QmlNaUlpSWlJdEo1REVaRVJFUkVSS1R6R0l5SWlJaUlpRWpuTVJnUkVSRVJFWkhPWXpBaUlpSWlJaUtkeDJCRVJFUkVSRVE2ajhHSWlJaUlpSWgwSG9NUkVSRVJFUkhwUEFZaklpSWlJaUxTZVF4R1JFUkVSRVNrOHhpTWlJaUlpSWhJNXpFWUVSRVJFUkdSem1Nd0lpSWlJaUlpbmNkZ1JFUkVSRVJFT28vQmlJaUlpSWlJZEI2REVSRVJFUkVSNlR3R0l5SWlJaUlpMG5rTVJrUkVSRVJFcFBNWWpJaUlpSWlJU09jeEdCRVJFUkVSa2M1ak1DSWlJaUlpSXAzSFlFUkVSRVJFUkRxUHdZaUlpSWlJaUhRZWd4RVJFUkVSRWVrOEJpTWlJaUlpSXRKNURFWkVSRVJFUktUekdJeUlpSWlJaUVqbk1SZ1JFUkVSRVpIT1l6QWlJaUlpSWlLZHgyQkVSRVJFUkVRNmo4R0lpSWlJaUloMEhvTVJFUkVSRVJIcFBBWWpJaUlpSWlMU2VReEdSRVJFUkVTazh4aU1pSWlJaUloSTV6RVlFUkVSRVJHUnptTXdJaUlpSWlJaW5jZGdSRVJFUkVSRU9vL0JpSWlJaUlpSWRCNkRFUkVSRVJFUjZUd0dJeUlpSWlJaTBua01Sa1JFUkVSRXBQTVlqSWlJaUlpSVNPY3hHQkVSRVJFUmtjNWpNQ0lpSWlJaUlwM0hZRVJFUlBTUkN3ME5oWitmWDZudnk4N09Sa3BLaXRiMXM3S3l0S3FmbjUrUGpJeU1FcTlwNC9Iang0aUxpMU80RmhjWGg5MjdkME1tazVXNnZmS1dsSlNFMzMvL3ZkemJUVXRMUTNKeXN2QTZQejhmb2FHaGlJNk9MdmRuZmVqaTR1SVFIaDZ1VlYwUER3OTgvZlhYYjdsSDlMNHlxT2dPRUJFUjBkdjEvUGx6M0x0M3I5VDNoWWFHSWpnNFdPc3ZsYnQyN1VKSVNFaUo5ZmZ0MjRlZE8zY3ExRHQvL2p4V3JGaUJWYXRXb1c3ZHVsbzlUeUtSWU9uU3BTZ3NMTVQ2OWV1aHAxZjArOTc0K0hqczJMRURXVmxaR0QxNmRJbnRSRVpHYXZXODE5V3BVd2RXVmxZYTY5eTVjd2ZidG0yRHZiMDlPbmJzcUZDV21abUpreWRQcXJ6UDFOUVV2WHIxVXR2dXVuWHJjTzNhTld6ZHVsWG93OTY5ZTFHelprMHNYYnBVWTUvMjdkdW5zVnhiOXZiMmtFZ2tlUEhpUmJtMDE2OWZQK0hueTVjdjQrWExsK2pkdTdkU3ZmMzc5NnR0bzM3OSttamN1TEhDdFEwYk5pQXlNaElTaVFSOSt2UXBsNzdTeDRuQmlJaUk2QU1YR1JtSjJiTm5sMWpQdzhORFkvbkdqUnZoNk9oWVh0MHFsWFBuenFGT25UcGFoeUlBMkxGakJ4NDllb1FKRXlZZ0lTRkJ1RjZqUmcyNHVMamc3Ny8vaHJ1N093d05EWlh1dGJDd2dLV2xKUUJvOWRtcE1tUEdESFRwMGtWakhYZDNkeHc4ZUJBWEwxNVVDa1pwYVduWXRHbVR5dnVxVnEycU5oaWRQMzhlRnk1Y2dLZW5weENLakl5TU1HREFBR3pkdWhVWExseEFodzRkMVBacHk1WXRHdnVzTFRjM042U25weU0yTnJaYzJwTUhJNWxNaHREUVVFUkZSU0V2TDA4cHpLajd6QUJnNE1DQlNzRm8yclJwbUR4NU1qWnUzQWdqSXlOOCt1bW41ZEpmK3Znd0dCRVJFWDNnR2pkdWpJMGJONm90Mzd0M0wvNzg4MCtOZFlDaUVZQzM0Y2lSSXpoNDhDRFdyMSt2c2p3NU9SbFhyMTdGNU1tVHRXN3ozTGx6K09PUFB3QUFhOWFzVVZ0di9QanhLcTkvL3ZubjhQSHhBUUNzV3JWS29lejc3NytIcWFrcDVzNmRxL0xlN2R1M0l6SXlVbVdJREE4UFIyQmdvTkwxMk5oWW5EbHpSdUdhL005ajFxeFpDcUZwN3R5NTBOZlhWL25zNU9Sa3JGNjlHbFdyVnNYSWtTTVZ5dnIwNllQdzhIQ3NYYnNXVFpvMFVUdWFwV2xFVHlLUllNQ0FBV2pXckJrV0xGaWd0cDYyL1B6OGtKcWFpaDA3ZHFoOVQ2OFRpVVNZTjI4ZTVzeVpndzBiTmtCUFR3K2VucDRBQUtsVUNnRDQ4c3N2TVdMRUNJWDcxQVYvS3lzcnpKOC9INU1uVDhhYU5XdFF0MjdkVWdWdzBoME1Sa1JFUkI4NFkyTmpPRG82S3EyMTBaYWVuaDZxVjY4T0FMaHg0d1ppWW1JQUFGRlJVUUNLcHNqSkRSa3lCR0ZoWVNyYmVmRGdBUUFJNVRZMk5tamZ2ajFldm55Sng0OGZxMzErZUhnNHBGSXBWcXhZZ1JVclZxaXQxNjVkTzh5ZE94ZVJrWkZZdm53NUFHRHExS25vMXEyYlVsMFBEdzlNbmp3WlBYdjJWTnVlWEwxNjlSUmVTeVFTbUpxYUtsMEhpdFlNM2JwMUMrM2F0WU9UazVOU2VaY3VYZEMwYVZQY3ZYc1g1dWJtU21Fek5EUVU3dTd1YWtQTHZYdjM4UGZmZjhQZjMxK3BMQzh2RHdzV0xFQjJkamJtelpzSHNWaXNVRzVrWklRcFU2Wmd4b3dabUQ5L1BwWXNXUUpqWStPUzNyN1M4d3NLQ3RDMmJkdFMzYWRLY25JeTd0MjdoeSsrK0VMclVDUW5Gb3ZoNysrUDJiTm5LOXdyL3p0ZTBoVEcxOVdzV1JPVEowOUdSa1lHUXhHcHhXQkVSRVQwa2ZEMTlYMmpja05EUXh3NGNBQUE4TTgvLytEUW9VTUFpdGJBQUZBSVFrT0dERkU3OGlNbkwyL2F0Q25hdDIrdnNXNW1aaVlPSFRvRUp5Y245T2pSUTZIczl1M2J1SERoQWdZUEhnd0xDd3ZZMjl2andvVUxXTFpzR1ZxMmJJbkxseTlqK2ZMbFFraDYzY3FWSzdGeTVVcWw2L0tBcFlwRUlrRkJRUUd5c3JJZ2s4a2dFb2tVeW4vNzdUZElwVklNR3paTTVmMW1abVl3TVRIQnZIbnpZRzF0amVYTGx3dHQzTHAxQzBlUEhrV1ZLbFV3Wk1nUWxVRTJPRGdZRGc0T2FOT21qVksvQWdJQ2NPL2VQWXdaTXdaTm1qUlIrWHdYRnhlTUhEa1NXN2R1eFE4Ly9JQjU4K2JCek14TVpWMVZhNDN1M0xrREFIajI3Sm5hdFVqT3pzNXdkWFVWWHFzTDVLZFBud1lBTkd6WXNNVFFybXIwclZLbFNsaTFhcFh3K2Nsa01nUUZCUUVBbWpkdnJsUmZKQkxoMmJObmtFcWx3bnF6NGw2ZnlrajBPZ1lqSWlLaWo0UzZLVkliTjI3RWdRTUh0TnBFWWVqUW9SZzZkQ2hrTWhtOHZiM3g4dVZML1BiYmJ5VStaOTI2ZFVLZzBuYXpCZ0FJQ1FsQlZsWVdMQ3dzRkJiZkEwVzc0bDI0Y0FIOSt2V0RoWVVGQU9ERWlST3dzckxDNU1tVE1YandZUGo0K0tCZHUzWks3ZnI0K0dEVXFGRXFnOW5ySXkzRlpXVmxBUUJldkhpQjI3ZHZ3OFhGUlNpTGo0L0g2ZE9uMGI1OWU1V2pSWEw2K3ZvWU8zWXMvUDM5Y2Zqd1lXRWEyTTZkTzJGdmI0OEJBd2FvdkM4Mk5oYVhMMS9HK1BIakZRSlpmbjQrRmk5ZWpLdFhyOExEd3dQOSsvZFgrMndBK09LTEw1Q1dsb2JRMEZCTW5EZ1JNMmZPaExPenMxSTlUV3VOTkczUTRPbnBxUkNNU2dya0N4Y3UxRmdPL08vdlRFNU9Ebkp6YzRYclptWm1NREl5UWxaV0Z0YXRXNGNMRnk2Z1U2ZE9xRk9uamxJYjlldlh4OW16WjNIMjdGa0FRTXVXTFRGdDJqUVVGQlFJZGNSaXNkcWdTTVJnUkVSRVZJN3UzNytQcUtnb0pDVWxLWHdoMDBiYnRtM2ZhQXBUU1pzcWFGdlB5c3BLQ0VGMzd0ekJ5NWN2QVFDdlhyMkN1Ym01MHVpSlhHSmlJbzRlUFFwalkyUGs1ZVZwM2UvazVHU0VoSVJBWDE4ZlQ1OCtWU3BQUzB1RGtaR1JFSW9Bb0VlUEhtallzS0Z3emNURUJPYm01aXJiTnpZMlZsbW1hak1HT2ZsN0JvQmp4NDRwQktOejU4NUJLcFhpd29VTENwK2xxaURvNXVhR1RwMDZ3Y2pJQ0FCdzhlSkYzTDU5RzRzV0xSS3V2VzdidG0yb1hMbXl3dlMvRnk5ZVlOR2lSWWlKaVVHM2J0M3c3YmZmcXUxN2NXUEdqSUdwcVNtQ2c0TXhhZElrOU8vZkg0TUdEVklLQlo2ZW5oZzNicHhXYlFMcS93NTVlM3ZEMjlzYkFKQ1Nrb0t2dnZvSy92NytjSE56RStva0ppYkN4OGNIaXhZdFFvc1dMUUFValpBRkJ3Y0xkWGJzMkNHTVhnTEF4SWtUMGF0WEw4eVpNd2V4c2JGd2RYWEZwRW1UVlBaaC92ejV1SGp4b2hCdWE5YXNDWDkvZjRYTklmcjI3UXRmWDEra3BhVUovWDFkZkh5ODJ2ZFptdEJQSHg0R0l5SWlvbktRazVPRE0yZk80TzdkdTZoY3VUS2NuSnhnYVdtcE5reW9JbC9uVTFxdmI2cVFscGFHb0tBZzNMOS9IMzM3OWtYWHJsMFYrcEdSa1lFREJ3NmdVYU5HYU4yNnRYQzkrRnFPNDhlUEN6OVBuRGdSam82T21ERmpCa3hOVFpXZXYzYnRXcGlhbXFKOSsvWTRldlNvMXYwK2VQQWdwRklwdnZ6eVMremV2UnZaMmRrSzdUOTU4a1RwTXhHSlJBclRyZ0lEQTFWdWRnQVVUZWxUTmUxUDAxUTYrVGxNRGc0T09IdjJMRWFQSGkyc1oybldySm5DZ3YvUTBGQ2wrMS8vUW4zdTNEbjgvUFBQd3V2aU8rRE5tREZEK0RrM054ZXZYcjFDVGs0T2J0MjZoVmF0V2dFbzJoZ2lKaVlHbnA2ZStPYWJiMHIxOThuYjJ4dk96czc0K2VlZnNXL2ZQdFNyVncrZE9uVXE4YjdObXpmajVNbVQyTDE3dDliUEtpKzllL2RHczJiTmtKbVpLVXlERklsRW1ESmxDbTdldkluUFB2dE03V2RnWVdHaHRPT2NtWm1aTUNXMCtMb3RNek16bFJ0ekJBWUd3c3JLU3UxVVNmcTRNUmdSRVJHVmtWUXF4WUVEQi9EcTFTdDRlSGk4ODhYZDhxRHc3Ny8vNHZUcDB6aHo1Z3g2OXV5Sjc3Ly9IZ1lHQnNqT3prWm1aaVl5TXpOeDhlSkZuRGh4QXRXclYwZTdkdTFVcnUzSXlNaEFSRVFFR2pWcWhKaVlHUGo0K0dEcDBxV1lNbVVLZnZ6eFIxU3RXbFdvZStEQUFVUkdSbUxpeEltbDN2eGg0TUNCc0xTMFJNdVdMYkZyMXk1RVIwY0xJd3d5bVF6Mzd0MHJjVjNJaEFrVDBMbHpaNVZ0anhzM0R1N3U3a3BsbWpZQ1NFcEtBZ0FNR0RBQU8zYnNRRWhJQ0VhTkdnVUFhTktraWJDMjU4R0RCOWkrZlR1R0RoMnFjSDlKTy84VlYzeEUwY1RFQk11WEw0ZS92ejkrL1BGSExGdTJEQTBhTk1Ea3laTngrZkpsbUptWjRiUFBQdE82YlFEbzFxMGJwazZkaWsyYk51SG16WnRhaFNLZ0tLUzl5V0c3cjB0SlNWSDRPMUg4UUZwMWF0ZXVqZHExYXlNdExVM2h1cU9qSTN4OWZiRnUzYm9TMitqY3VUTysvLzU3QUZEYXVsdk95TWhJNWFoUVlHQWd6TTNOdFI2RnBZOExneEVSRVZFWlhiMTZGU2twS1JnMGFCQ3FWS2xTWWYxWXYzNDlZbU5qSVJhTGNmandZUncvZmh3bUppWjQvdnc1Z0tMZDU5emMzT0R2NzQ5cTFhcXBuTDRHQUgvODhRY3FWYW9FVjFkWHhNVEVvSDM3OXBnN2R5N216NStQR1RObVlQMzY5VEF4TVVGTVRBeTJiTm1DRmkxYW9GZXZYcVUrSDhmQ3dnSmZmUEVGWkRJWnJLeXNjT25TSlNFWXhjYkdJaWNuUjJFcW15cFpXVmxxRHhqTnpzNVdXMWFwVWlXVk81dkpkOWFyVjY4ZSt2VHBnejE3OXNEVDAxTWhEQUpGMDk1TVRVM2g1ZVdsY0wwMDUwQzlIaVRGWWpIbXpwMkxDUk1tWU9YS2xWaS9majJzckt6UXUzZHZKQ1FrS0J4V2UvSGlSZHk1Y3djalI0NVVPWUx5NjYrL0NqdlNXVmhZYUIyS2dLS2dYNXFSS1hYVWplUzlxUmt6Wm1EWHJsM0l6TXpFbURGamxNcXZYTG1DMDZkUFYrai9CK25EeG1CRVJFUlVCams1T2JoNjlTcGF0V3BWNFYvSVpzeVlnZXpzYkZTdVhCbloyZGs0ZHV3WWpoMDdoc3FWSzZOWHIxNzR6My8rSS9SeDA2Wk5DQXNMd3pmZmZLUHcyL0drcENRY1BIZ1F3NGNQVjFnRTM2cFZLMkduTlJNVEV5UWtKT0RISDM5RXBVcVZNR1hLbERKOWtSYUpSR2pmdmozT25EbURyNy8rR21LeEdLZFBueGFDbkNaYnQyN0YxcTFiVlpadDM3NGQyN2R2VjFubTRlR2hjaXBWZEhRMGpJeU1VTHQyYlZTdlhoMEhEeDdFdW5YckZLWmhSVVJFNE5xMWF4Z3hZb1J3U0d4eHIxNjlVbGlycElxNkFHVm1ab2F2dnZvS3k1WXR3NjFidDRUZDE2cFhyNjZ3YWNPZE8zZGdhV21KTDc3NFFtVTdXN2R1VmJ1V3FTU1ptWmtxcDB5V2xybzFSbStxUzVjdXlNek14TnExYTFHdFdqVTBiTmhRS0pOS3BmanR0OTlnYkd5TXp6Ly92RXo5SnQzRllFUkVSRlFHang4L2hsUXFSYTFhdFNxNkt6QXlNa0pVVkJTMmJObUNxS2dvdEc3ZEdoTW5Ub1NibTVzd2ZTdy9QeDg1T1Rudzh2TEM4K2ZQRVJnWUtDeVdCNHJXbDVpYW1zTER3d01oSVNFSzdjdlh2U1FrSkdEbXpKbkl5Y25CNHNXTFlXTmpvMVgvOHZQekVSb2FxbkxIczg4Kyt3emg0ZUVJQ3d2RFo1OTlobE9uVHNITnpVMWw4SkFiUFhvMDNOemNsRUpHYWM0d0t1N3g0OGVJajQ5SDY5YXRZV0JnQUFNREE0d1pNd2JMbHkvSG9VT0g0T25waWZqNGVLeGV2UnJPenM1cXY0QWZQMzY4eE5FelRZdjQ1Wi96M2J0M1ZXNUxEUUNQSGoxQ2pSbzFWSmJsNStkREpwT1YrZ3dqdWNlUEg2TmF0V3B2ZE8vYjFyTm5UK3pkdXhjYk4yN0VUei85SkFUeUF3Y09JQzR1RHFOR2pZSzF0WFVGOTVJK1ZBeEdSRVJFWlpDZW5nNEFzTFcxcmRCKzNMNTlHOU9tVFJOZU96bzZJaVVsQmR1MmJjUDY5ZXVGYlpBTEN3c0JBQVlHQmhDTHhhaFNwUXAyNzk2TnpNeE1mUFBOTjNCMmRrYXJWcTNVYm1rZEd4dUwrZlBuSXpNekU3Tm56MGFqUm8xSzdKdDg1R24wNk5GSVRVMVYyR1ZPcms2ZE9uQnpjOFBldlhzUkh4K1ByS3dzbGR0YVM2VlNKQ1FrQUlBd0dxRnFiVk5hV2xxSmE1NnFWNit1Y042Ti9MeW1ybDI3Q3RlNmRldUdTNWN1WWRPbVRUQTJOaGJPMFprK2ZUb01ERFIvalZJVmZ2YnYzNDlObXpacHZFL2VibjUrdnNyeVo4K2VJU0VoQVIwNmRGQlpMdis4MzJUVUp6NCtIbkZ4Y2VqVnExZXA3MzJkcWtOcTMxUmVYaDZNakl4Z1pHU0VzV1BIWXNHQ0JRZ0tDc0x3NGNNUkV4T0Q3ZHUzdzhYRnBkU2pSYXJPcWlMZHhXQkVSRVJVRHQ1MDJsSjVhZEtrQ2ZyMjdRdERRME5Vcmx4Wk9LOUZMQmJEMU5RVTMzMzNIVHc5UFRGczJEQ0l4V0xrNStjTFd6Y0hCd2ZqL3YzN0FJQisvZnFwRFVYSGpoMFRkbm1iTTJkT2lkUGNnS0l2bmhjdVhBQlF0TWJKMzk4ZjkrL2Z4ODZkTzVYcWpoMDdGdDk4OHcxT25qeUo5dTNicXp6RU5EMDl2Y1J6Y3dETjAramtkdS9lTFlTMHhNUkVIRDkrSExhMnRrcWJPVXlaTWdWVHAwN0Z5cFVySVJLSnNHREJnbEt0SlNxdEsxZXVBQURzN2UxVmxzdlBpMUlYakxLenN3Rm9QcThKS0ZwNzlIb2QrWi9MOGVQSGtacWFpbjc5K2draldBQlFvMFlOclVka3hvOGZqNlpObXdxdms1T1RNV2ZPSEszdUxlN09uVHRZdm53NVZxeFlBVXRMUzN6eXlTZm8yN2N2ZHUzYWhieThQQnc3ZGd4VnFsVEJuRGx6VkI3c3FrcEdSZ1orK2VVWGRPalFRZVU1V0tTYkdJeUlpSWcrRXI2K3ZuajU4aVZXclZvRlIwZEhZVGMxT2JGWURBc0xDMXk1Y2dWTGxpekIwS0ZEMGI5L2YzaDdleU0vUHg4aWtVanRLRU5tWmliMjd0MExjM056L1BEREQyalFvSUZXZlJLSlJPalNwUXNlUG55SWFkT21RU3dXQ3lIc2RUazVPY0paU0s5ZXZVSkdSb2JTNkpLMXRiWFNTSXhNSnNQUm8wZXhkZXRXdEc3ZEdoRVJFV2pUcGcyaW9xSlFvMFlOK1ByNnFneFp4ZTlmdlhvMUpCSUovdnZmL3lxTkJOMjhlUk9wcWFsQzNVT0hEcUZtelpybE5rcjQ4T0ZEYk55NEVkYlcxaENKUkxoLy96NnNyYTFWbm1rVkd4dUxBd2NPd01YRkJmWHExVlBabm54OVUwa0htYjYrSFhkUVVCRE9uVHVIVHAwNm9VR0RCZ2dORGNVUFAveUFPblhxWU9EQWdlamN1WE9KbzEzRjJkcmFLZ1JJVGJzQnZrNitZOS9odzRkeC8vNTlWS2xTUldGa1o5U29VYmgyN1JwQ1FrSWdGb3V4YU5FaWxTT1JxaHc5ZWhUYnQyOUhibTR1ZXZUb29YV2Y2T1BIWUVSRVJQUVJrTWxrT0hueUpEWnYzb3pjM0Z5RktXNHltUXdBaEMrV1RrNU9jSE56dzlhdFczSHExQ2xNbkRpeHhLQmpibTZPSlV1V3dNREFRTzJJUVZKU2tzb3Z2OE9HRFlOVUt0WDR4Zml2di83Q2loVXJBQlN0RVFvUEQ4ZllzV1BoNCtNRGQzZDN0ZE9kcmx5NWdxQ2dJRHgvL2h4ang0NUY5KzdkRVJFUmdZNGRPOExYMXhlclY2L0d0R25UMEtKRkMvVHYzeCt0V3JWU2Fpc29LRWc0TzZoNzkrN0M5YWRQbjJMTGxpMjRjT0VDN096c01HdldMQncvZmh5blRwM0M5ZXZYMGJ0M2IzaDVlYWxkNnhNUkVhRjBUVlVvdExlM2g2MnRMVEl6TTJGZ1lJRE9uVHRqNk5DaFNpSDEzMy8vaGIrL1AvVDA5RFFlOUhydDJqVUEycCtMOWZEaFEyemV2Qm1Sa1pGbzBLQUIvUHo4WUdabUJpOHZMeHcvZmh4Nzl1ekJzbVhMc0hQblRnd2VQQmpkdW5VclZjaDVFNWN2WHdZQTNMdDNEeDRlSGhnOWVqVEVZakVLQ2dwdzVzd1o3Tm16QjRtSmlYQnhjY0UvLy95REdUTm1ZTkNnUWVqZXZidkswVnY1OXQrSER4K0dSQ0pCaXhZdE1INzhlTFdqY3FTYkdJeUlpSWcrY0RFeE1kaThlVE5pWW1MUXJGa3pqQjgvSG5wNmVuanc0QUZNVFUxeDgrWk5BQkIrbzI1cmE0dnZ2Lzhldlh2M3hwbzFhekJseWhUMDdkc1hJMGFNMERnbDhQVmQ5MmJQbm8zMDlIUVlHeHNqUFQwZGlZbUpjSFoyVnJwUEpCS3AvU0tkbFpXRnpaczNDOU9oNXMyYkJ5Y25KN2k0dUNBd01CRExseS9ISDMvOGdTKy8vQklkTzNhRWdZRUJFaE1UY2ZIaVJSdzdkZ3dwS1NudzhQREEwS0ZEbFVaSUhCd2NzR1RKRWx5NWNnWEJ3Y0dZTzNjdXJLMnQwYUZEQjdpNnVxSng0OGI0KysrL3NXdlhMdGpZMk9DNzc3NERVRFFxRXhZV2hvaUlDRWlsVW5oNmVtTEVpQkV3TlRWRnMyYk4wTDE3ZDJ6ZHVoVmhZV0VJQ3d0RHZYcjEwTEpsUzNoNGVDaDhSa3VYTHRYaVQ2L29EQ1A1WWFhcTVPYm1ZdCsrZmRpelp3LzA5UFF3ZS9ac1liT1A0OGVQNCtuVHA2aFVxUklNRFEyUmxKU0VzTEF3T0RnNHFCMVJBb3BHbFM1ZnZvelRwMC9qMXExYkVJbEU2TldyRjN4OWZZWHBkWWFHaHZqc3M4L1FxMWN2SEQxNkZMdDI3Y0xLbFN1eGUvZHVEQjgrSEYyNmRCRkNabkJ3TUlLRGd4V2VvVzZOVWZGRGJqVjlKcGFXbHBnOGVUTGF0R21ETzNmdUlDSWlBaEVSRVVoUFQwZmR1blVSRUJBQVYxZFh4TWJHWXUzYXRWaXpaZzIyYnQwS056YzN0R3JWQ28wYk40YWRuUjJBb21tZ1FOR29xYSt2TDdwMTYxWmlIMGozTUJnUkVSRjk0TTZkTzRlVWxCVE1tREVEWGJwMEFRQ0Vob2JpbDE5K0VlcFlXMXNMWlhJdFdyVEF1blhyc0hYclZzVEV4SlI2Rk1EVTFCUTNidHdRRnJEWHFsVkw1UmJZbXZxOWJ0MDZwS2VudzgzTkRaTW5UeFoyb2V2YXRTc2FOMjZNRFJzMjRLKy8vc0t5WmNzUUVoS0NUcDA2WWR1MmJYQndjRUQzN3QzeDJXZWZsVGlGeXMzTkRXNXVib2lOamNYUm8wZHg3dHc1SERwMENKTW5UMFpTVWhMRVlqSG16WnNIS3lzcmhJV0ZDZXVvMnJadGkrSERoOFBKeVVucGMxdXpaZzBpSXlNUkZoYUd2Ly8rRzY5ZXZjS1FJVU1VNnNrM2N5anU0TUdEQ244dUpVbEtTc0trU1pQdzZ0VXIxS3BWQzFPblRsVUluOCtmUDFlYUV1Zms1SVJwMDZhcFhHL3ovUGx6K1B2NzQvSGp4NURKWk5EWDEwZkhqaDB4Y09CQXRVSEswTkFRWGw1ZTZOR2pCLzc0NHcvczI3Y1B5NVl0UTA1T0R2N3puLzhBQUR3OVBaWE9kTkpHV0ZpWXNHYXF1SjQ5ZTZKZHUzWXdNVEhCMkxGakVSY1hCNUZJaEZhdFdzSEx5d3R0MnJRUjZqWm8wQUNyVnEzQ3hZc1hzWC8vZnB3K2ZScW5UNS9HK1BIamhhM29lL2Z1amNURVJJd2FOVXJsK1ZWRUFJTVJFUkhSQjIvRWlCRktvejJkTzNlR25aMGRwRklwVEV4TTBMaHhZNVdMOFUxTVREQnUzRGhJSkpKU0J5TnRmdk92U2JWcTFXQm9hSWlwVTZlcS9BMSsxYXBWTVhmdVhFUkhSMlAzN3QwWVBIZ3dHalZxaEJZdFdxQnUzYnBxMi9YMjlsWTVjdFdnUVFOaHF0aVRKMCtFVVpldVhidWlaczJhQUlxbThXVmtaS0J6NTg0bGJyRFFva1VMdEdqUkFoa1pHVWhQVHhjK2YwZEhSM1R1M0ZubDUxbXpaazI0dTdzRGdQRG5vaW5ZMmR2YlkralFvUkNMeGVqZXZidFNtOTdlM3VqWHJ4L3k4dkpRV0ZnSUV4TVRqZTFWclZvVkRSbzBnSjJkSGRxMGFZUDI3ZHRyM0JLOU9MRllqT0hEaCtQVFR6OUZlSGc0ZXZmdURRQm8xNjRkbWpScDhrWWJValJ0MmxTWTV2YTZTcFVxQVNoYU8vZjQ4V04wNnRSSjdib3VrVWlFRGgwNm9FT0hEa2hLU2tKTVRJekMzeWxyYTJ0TW1US2x4UDVzM3J3WmhvYUdwWDRmOUhFUTVlZm55eXE2RTBSRVJCK3F5NWN2NC9MbHkvRHo4NnZvcm55UUNnc0wzL3A2RlNLaTF4a1pHU2t0WE5SdVQwTWlJaUtpdDRDaGlJamVGd3hHUkVSRVJFU2s4eGlNaUlpSWlJaEk1ekVZRVJFUkVSR1J6bU13SWlJaUlpSWluY2RnUkVSRVJFUkVPby9CaUlpSWlJaUlkQjZERVJFUkVSRVI2VHdHSXlJaUlpSWkwbmtNUmtSRVJFUkVwUE1ZaklpSWlJaUlTT2N4R0JFUkVSRVJrYzVqTUNJaUlpSWlJcDNIWUVSRVJFUkVSRHFQd1lpSWlJaUlpSFFlZ3hFUkVSRVJFZWs4QmlNaUlpSWlJdEo1REVaRVJFUkVSS1R6R0l5SWlJaUlpRWpuTVJnUkVSRVJFWkhPWXpBaUlpSWlJaUtkeDJCRVJFUkVSRVE2ajhHSWlJaUlpSWgwSG9NUkVSRVJFUkhwUEFZaklpSWlJaUxTZVF4R1JFUkVSRVNrOHhpTWlJaUlpSWhJNXpFWUVSRVJFUkdSem1Nd0lpSWlJaUlpbmNkZ1JFUkVSRVJFT28vQmlJaUlpSWlJZEI2REVSRVJFUkVSNlR3R0l5SWlJaUlpMG5rTVJrUkVSRVJFcFBNWWpJaUlpSWlJU09jeEdCRVJFUkVSa2M1ak1DSWlJaUlpSXAxblVORWRJQ0lpb2crUGg0Y0hURXhNRUJJU1V0RmRlU2QyN2RxRm5UdDN2dkg5NGVIaEFJQ3paOC9peFlzWDVkS25mdjM2bFVzN1JGU0V3WWlJaUloSVN4czNibFM2Rmg0ZWpnTUhEbWdza3dzTkRVVnNiR3k1OUlYQmlLaDhNUmdSRVJFUmFjblIwVkhwbW9XRlJZbGxjaXRYcnRUWXZwK2ZIMUpUVTdGanh3N282K3VYb2FkRVZGcGNZMFJFUkVUMEhraE9Uc2E5ZS9mUXZYdDNoaUtpQ3NBUkl5TDZZRWdrRXNUSHh5TWxKUVc1dWJrb0xDeXM2QzVSQmRMWDE0ZUppUWxzYlcxUm8wWU5HQmp3bnpSNit6dzhQTjZvckxpNHVEaVYxMCtmUGcwQWFOaXdvZG82Y3FwR3A0aW9iUGl2Q0JGOUVOTFMwaEFiR3d0YlcxczBidHdZNXVibS9JMnFqaXNzTEVSbVppWVNFeFB4OTk5L28wR0RCckMydHE3b2JyMXpxMWV2eHRHalJ6RjE2bFIwNjlaTnVKNlhsNGN2di93U01wa01lL2JzZ1Znc0ZzcjI3OStQVFpzMlljS0VDZmpQZi80alhJK05qY1dlUFh0dysvWnQ1T2Jtb2xxMWF1amN1VE8rL1BKTEdCa1phZDJudTNmdjRvOC8va0IwZERReU1qSmdabWFHNXMyYlkrYk1tUXIxWW1OanNYLy9ma1JIUnlNOVBSMWlzUmgxNjlhRmw1Y1gyclZycDlTdWZNT0gzMy8vSFh2MzdzV0pFeWVRa3BJQ0J3Y0hEQjgrSEIwNmRFQkdSZ2EyYmR1R1M1Y3VJVHM3RzlXclY4ZWdRWVBRdFd0WHBmYmU1UDJXZFkwUkFQajYrbXI2K0xCdzRVS041ZkoyaWFoOE1SZ1IwWHRQSG9wY1hGeDA4b3N2cWFhdnJ3OUxTMHRZV2xvaUxTME4wZEhSNzBVNHVuLy9QcUtpb3BDVWxJU0Nnb0pTM2R1MmJWdTBiZHUyVlBlNHVibmg2TkdqdUhuenBrSXd1blhybHZEOHFLZ291TG01S1pRQlFKczJiWVJyeDQ0ZHc1bzFhMkJvYUlnMmJkckF6TXdNLy96ekQzNzc3VGZjdUhFRFM1WXMwV3BVN3ZqeDQxaTllalZrTWhtYU5Xc0dCd2NIcEtTazROS2xTd3Ixd3NMQ3NHSERCb2hFSWpSdjNoeDJkblo0OGVJRklpTWpFUmtaaVlFREIyTGt5SkVxbjdGaXhRcmN1M2NQcnE2dWlJK1BSM1IwTkFJQ0FqQm56Z3p6cmhrQUFDQUFTVVJCVkJ4czM3NGRCUVVGK09TVFQvRDgrWE5FUmtaaTJiSmxNRE16SzVmM1c5WTFSbkxlM3Q3dzl2WUdBS1NrcE9DcnI3NkN2Nysvd3A5VFltSWlmSHg4c0dqUklyUm8wUUlBRUJ3Y2pPRGdZSlZ0RWxIWk1CZ1IwWHROSXBFd0ZGR0pySzJ0NGVMaWd1am9hTFJ1M2JwQ3B0WGw1T1RnekprenVIdjNMaXBYcmd3bkp5ZFlXbHBDSkJKcDNVYjE2dFZML1Z4WFYxY1lHaG9LWVVmdSt2WHJNRE16ZzBRaVFXUmtwUENGV3lhVElUbzZHazVPVHJDMXRRVlFGT1lDQXdOaFoyZUh4WXNYbzBxVktrTGRsU3RYNHVUSmt6aDA2RkNKdTZBOWZQZ1FnWUdCTURZMnh2ejU4K0hpNGlLVVBYLytYUGo1enAwNzJMQmhBOHpOemJGdzRVTFVxMWRQS0V0TVRNU01HVFB3KysrL3c5WFZWUWdFY3JtNXVYajE2aFhXclZzbi9EbHYyYklGKy9idHcrTEZpMUd2WGowc1hyeFlHUEdSQjRsRGh3NEp3YWdzNzFmVkZMZU1qSXdTeTRqby9jZGdSRVR2dGZqNGVOamEyaklVVVltc3JhMWhhMnVMK1BoNDFLNWQrNTAvLzhDQkEzajE2aFU4UER4UXQyN2RkL1pjRXhNVE5HM2FGTmV2WDhmVHAwOWhaMmNIQUxoMjdScWFObTJLakl3TVJFWkdDdlh2MzcrUHpNeE1mUGJaWjhLMWZmdjJvYkN3RUJNblRoUkNBZ0NJUkNKNGUzdmo1TW1UT0hmdVhJbkJLQ1FrQkJLSkJENCtQZ3FoQ0FDcVZxMHEvQndhR2dxWlRJWlJvMFlwaENJQWNIQnd3SWdSSTdCaXhRcUVoNGNyQlNNQUdEVnFsRUw0OWZUMHhMNTkreUNSU1BEMTExOHJUSVByMmJNbmdvT0Q4ZURCZzNKNXY1cW13WlUwUmE0a0tTa3BDdUVxT1RtNVRPMFJVZWt3R0JIUmV5MGxKUVdOR3pldTZHN1FCOExCd1FFeE1URVZFb3hTVWxJd2FOQWdoUy9hNzRxYm14dXVYNytPbXpkdndzN09EcytmUDBkOGZEd0dEQmlBMU5SVUJBVUZJVFUxRlRZMk5vaUtpaEx1a2J0MTZ4WkVJaEhPblR1SGMrZk9xWHhHVWxKU2lmMlFqMXFwV3M5VDNPM2J0d0VBSFR0MlZGbmVzbVZMQUVWcmxWNW5ZR0NBT25YcUtGeVRoeTREQXdQVXIxOWZvVXcrS3BhZG5hM1F6OUsrMzk2OWU2TjE2OVpDa012SnljSFBQLytNOCtmUFk4eVlNZkR3OE1EY3VYUHg3Tmt6K1B2N28xYXRXZ0NBRnk5ZUlEVTFWZVV6WGhjWUdLaFZQU0o2T3hpTWlPaTlscHViQzNOejg0cnVCbjBnek0zTmtaT1Q4MDZmS1pGSUFBQ3RXcldxa0ZBRUZJV2NEUnMyNE9iTm0ramR1emV1WGJzR2tVaUV0bTNiNHRtelp3Z0tDa0prWkNSNjlPaUJXN2R1d2NMQ0FnMGJOaFR1VDA5UGgwd213NkZEaDlRK0l5OHZyOFIrcEtXbHdkRFFVTzI2R3JtTWpBd1lHaHJDek14TVpibjgvdUpoUms3Vk5FbjVkRVVEQXdPbHFZdDZla1Vuazhoa011SGFtN3pmeXBVcm8zTGx5Z0NBeU1oSXJGMjdGcW1wcVpnK2ZUcTZkT2tDQUpnM2J4N216WnVIU1pNbTRhdXZ2b0tYbDVmQ2ZTVlJ0OGFJaU40TkJpTWllcThWRmhaeTl6blNtcjYrL2p2Znh2M2x5NWNBSUl3UVZBUTdPenM0T2pvS0l6YlhyMTlIL2ZyMVlXVmxCVXRMUzFoWVdDQXlNaExkdTNkSGRIUTAzTnpjRkFLRXFha3Bzckt5RUJZV1ZxbzFVYTh6TWpKQ2RuWTI4dkx5WUd4c3JMYWVXQ3pHcTFldmtKT1RvN0JibnR5clY2OEFxTis0b0t6ZTlQMCtlZklFUVVGQk9ILytQR3h0YmJGa3lSSTBhTkJBS0JlTHhRZ0lDTUQ2OWV2eHl5Ky80TkNoUXhnd1lBRGMzZDFWdms4aWVyL3dnRmNpSXFJeWtJOHN5S2RzVlpRMmJkcmd4WXNYZVBUb0VXN2N1Q0hzYmljU2lkQ2lSUXRFUmtiaTNyMTd5TXJLVXRpZERRQ2NuWjBobFVxRktXNXZTcjYyNnVyVnF4cnJ5VWVyTGwrK3JMTDgrdlhyQUtDMFRxbThsUGI5UmtWRklTQWdBTjk4OHcydVg3K080Y09ISXpVMUZXZlBubFdxYTJCZ2dDTkhqc0RGeFFXbXBxWUlEQXlFdDdjM0FnSUNjT0xFQ1lXUnE5ZjUrL3ZEdzhORCtJK2pSVVR2Rm9NUkVSRlJHY2kvNkpibW5KKzNRVDRGYTkrK2Zjakt5bEk0QjZoVnExWjQrZklsRGg4K0REMDlQYlJxMVVyaDNrOC8vUlFBc0hidFdxU2twQ2lVeVdReVhMbHlSYXQxTXZJTkhUWnQyb1NFaEFTRnNzZVBId3MvOSszYlY2ajM4T0ZEaFhwUG56N0Y5dTNiWVdCZ2dQNzkrNWY0ekRkUm12ZDc1ODRkekpvMUM1R1JrUmd3WUFDMmJ0MEtEdzhQeUdReWpTTmF6czdPV0xObURmejkvZEc4ZVhOY3VuUUpEeDgrMURoQ05YNzhlR3pjdUZINFQ1dnpqSWlvL0hBcUhSRVIwVWVnU1pNbU1ETXp3OFdMRjFHdFdqV0ZEU2prbXhtY1AzOGVqUm8xUXFWS2xSVHU3ZHk1TTY1ZXZZby8vL3dUUGo0K2NIVjFoYTJ0TGJLeXNoQVRFNFBuejU5ai9mcjFzTEd4MGRpSFRwMDZJVEl5RWtlUEhzVTMzM3lEbGkxYndzYkdCb21KaWJoMTZ4WU9IejRzOU1mYjJ4dkJ3Y0h3OC9PRHE2c3JxbGF0aXJTME5GeS9mbDNZTWU1dFRVOHN6ZnR0MkxBaEFnSUM0T3pzREZOVFV3REFYMy85QlVDNzZaTnVibTV3YzNNVERyRFZ4TmJXVnVFc0pFNGpKbnEzR0l5SWlJZytBdnI2K21qWnNpWE9uVHVIbmoxN0twVEp6MVY2OE9DQjBqUTZ1U2xUcHFCWnMyWTRkdXdZb3FLaWtKK2ZqMHFWS3FGZXZYb1lOV29VYXRhc3FWVS8vUHo4NE9MaWdzT0hEK1BXclZ1UVNDU3d0N2ZINE1HREZlcDVlM3VqVWFOR09IRGdBTzdjdVlNYk4yN0EwdElTbjN6eUNRWU1HUERXdHp3dnpmdHQyclNwOEhOdWJpNkNnb0pnYW1xSzVzMmJhLzA4UzB2TGN1MC9FWlUvVVg1K3Z2ckpya1JFRlN3aUlnSTlldlNvNkc3UUIrVGt5WlBDTG1IdndyNTkrNUNRa0FBL1A3OTM5a3lxR0FrSkNWaTJiQm51M3IyTGNlUEd3ZFBUVTJVOUR3OFA5TzNiVisyNVJoNGVIbVh1UzNoNGVKbmJJTkpsUmtaR1N2TmFPV0pFUkVSRXBJRkVJc0dtVFp0dzlPaFJ5R1F5akI0OVdtMG8wcGFucHllOHZMeEtmVjlZV0pqR2JjYUo2TTB4R0JFUkVSRnBZR0JnQUNzckt6UnUzQmhqeG95QnM3T3p4dnExYXRYU2VIWlJ1M2J0MEtSSkU0WDFSTnBxMnJRcDB0TFNTbjBmRVpXTVUrbUk2TDNHcVhSVVdweEtSMFJFSlZFMWxZN2JkUk1SRVJFUmtjNWpNQ0lpSWlJaUlwM0hZRVJFUkVSRVJEcVB3WWlJaUlpSWlIUWVneEVSRVJFUkVlazhCaU1pSWlJaUl0SjVERVpFUkVSRVJLVHpHSXlJaUZCMHN2MnZ2LzZLQnc4ZWFLd25rOG13Y3VWSzNMOS92OFEyQ3dvS2NPalFJYVNtcHBhcUw5T25UOGZ5NWN0TGRjKzc4T2pSSXlRbEpaWHFuc3pNVEF3Wk1nUkRoZ3hCWm1ibVcrb1pFUkZSMlRFWUVSRUJDQThQUjFCUUVPYk1tYVB4VlBrREJ3NGdQRHdjMDZkUFIzWjJ0c1kyejU4L2oxV3JWbUgrL1BtUVNDUks1U2RPbkVCSVNJalM5Y2pJU1B6enp6OUsxME5DUW5EaXhBbVZ6OHJMeXlzeDFKVkZURXdNSmsrZWpLbFRwK0xaczJkYTMxZFlXSWlVbEJTa3BLU2dzTER3cmZXUGlJaW9yQXdxdWdORVJPOERMeTh2WExod0FkZXZYMGRBUUFDV0xWc0drVWp4VU93blQ1NWd5NVl0QUlCSmt5YkIxTlJVWTV2dTd1NDRlL1lzenA4L2p5MWJ0c0RYMTFlaGZOZXVYWWlMaThQbm4zK3VWUi9YcjE4UFIwZEg5T3paVStGNlptWW1aczZjaVNkUG5pQWdJQUJObWpSUmVmL3I5NmxpYUdpSThQQndwZXRWcTFhRldDekc4K2ZQTVczYU5LeFlzUUpWcWxUUnF0OUVSRVFmQW80WUVSRUJFSWxFbUQ1OU9zek56ZkhzMlRNOGYvNWNxYzZ2di82SzNOeGNEQmt5QkowNmRkS3FYVDgvUDVpWm1XSGZ2bjJJalkwdDcyNERBRXhOVFZHMWFsVmtaMmRqMXF4WnVIUG5qc2I2MWFwVlUvbWZKalkyTmdnSUNJQzV1VG1Ta3BJd2ZmcDB2SHo1c2p6ZkJoRVJVWVhpaUJFUjZaUlJvMFpwTEpkS3BaQklKSmc1YzZaU21Yd3FtSHdVU0pYcTFhdGp3WUlGd210cmEydU1HalVLTDE2OFFPM2F0ZCs4NHhybzZlbGg1c3laeU12THcrWExsekZyMWl6ODlOTlBDcytUeVdRQUFHTmpZd1FGQmFsc3A2UVJwZHExYStPSEgzN0F6Smt6RVI4Zmp4a3paaUF3TUJDR2hvYmw5bDZJaUlncUNvTVJFZW1VdUxpNEV1dVV0SFlvSVNGQmJabSt2ajVXclZxRm16ZHZLcFdkUFh0VytIbnIxcTBsOXFNMERBd01NR2ZPSEV5Wk1nVjM3OTVGZUhnNHhvMGJKNVNucEtRQUFNek16TXIwbkpZdFcyTGt5SkVJQ2dyQ29FR0RHSXFJaU9pandXQkVSRHBGM2VZRjVXbk9uRGxhQlRBNVZTTTFjWEZ4V3EwSktzN0V4QVFMRml6QWhRc1gwS2RQSDRXeWlJZ0lBSUNUazFPcDJsUmwwS0JCNk55NU14d2NITXJjRmhFUjBmdUN3WWlJcUl3aUlpSWdsVXJoN3U0T0FGaTRjS0ZXOTNYdjNoMHZYcnpRK2prSER4NHNzWTZOalkxU0tIcnk1QWwyN3R3SkFPamF0YXZhZXcwTURGQlFVSUM3ZCsraVhyMTZhdXVKUkNLR0lpSWkrdWd3R0JHUlRpcHByWkdjdWJrNVZxOWVMYngrOGVJRjlQVDBZR1ZsSlZ3TENBaFFDRWJxUEhyMENGWldWc0s5M3Q3ZXBlcHo1ODZkWVd4c1hLcDdidHk0Z1VXTEZpRTdPeHRPVGs3bzBhT0gycnBPVGs3NDk5OS9GYWJndWJtNVlkR2lSYVY2SmhFUjBZZUl3WWlJZEpLMlU5MHNMQ3dVWGc4YU5BaG1abWJZdjMrLzJudnUzcjJMbFN0WG9sdTNidmppaXkrRTY2dFhyMFpVVkJSQ1EwTmhibTVlNmo0M2I5NWM0WFZNVEF6OC9Qd1Vyc243bHArZmovLzd2Ly9EbVRObkFBQlZxbFRCdkhuem9LK3ZyN2I5Nzc3N0RoczNia1JpWXFLd1dZT1RreE4rK3VrbkhEbHlSS24rNGNPSFlXUmtCS2xVQ2g4Zkg1VnRGais3eU0vUFQrUHp5M1BkMVlZTkc1Q2ZuMTl1N1JFUjBjZVB3WWhVZXZueUpaS1NrcENTa29LY25Cems1dVpDS3BWV2RMZElCMWxiVzcrMXRrc0tPS1ZkNHlObllXR0J1M2Z2b21yVnFnckJLQ2twQ1pVcVZVSmFXaHI2OSsvL1JtM0xCUVFFd01iR0JvNk9qc0sxNG1IUHlNZ0l6czdPT0hQbURGeGRYVEY5K3ZRU3p4MXljbkxDMHFWTGxhNXYzNzVkN1hPQW9oM3Z0QW1haVltSkpkWXBMelZxMUVCOGZQdzdlUllER0JIUng0SEJpQlFrSnlmajl1M2JlUG55SmZUMDlHQmpZd05iVzF1WW1KaEFUNC9IWHRHNzkrelpzNHJ1UXFsVnExWU5OalkyK1BmZmY0VnJlWGw1U0UxTlJjT0dEV0ZvYUtnUU5Jb3JMQ3hFWW1JaWpJeU1OSjR0SkJhTDRlVGtwRERLOG5xUUd6eDRNQm8zYm94bXpacVY2ZjJNR0RFQ0kwYU1VUHNjZlgxOXRadGFwS2VuQytId2p6LytnS1dsWlpuNm9pMVBUODkzOGh3QTJMZHZuOGFkQ29tSTZNUEFZRVFBaXI2TVJVWkdJajQrSHBhV2xtalRwZzJxVmFzR0F3UCtGYUdLOVNFR0l3Q29YNzgrTGwyNmhQVDBkRmhhV2lJcEtRa3ltUXkxYXRXQ25aMmQybWxqOSsvZng5aXhZOUc1YzJmTW1ER2p6UDM0K2VlZlM3VkRudHk3MkwyUGlJam9mY0p2dllUYzNGejg5ZGRmZVBYcUZWcTJiQWxIUjBlSVJLS0s3aGJSVzVlVmxmWEcwK1ZLSWc5RzkrN2RRNnRXcllRUmhabzFhMnE4Ny83OSt3Q0ExcTFibDBzLzdPM3RJWkZJa0pTVUJKRkloQm8xYXFpdFc3d2VFUkdScm1FdzBuR0ZoWVc0ZE9rUzh2THkwTGx6NTNjMnpZWG9mVkJTVUhpVGtSYTUyclZyQXdBZVBueUlWcTFhQ1czVnFWTUhBQkFjSEt4eXErN1kyRmdBd0pVclYvRFBQLytvYkh2Q2hBbGE5MlBSb2tXUVNxVVlObXdZa3BPVE1YUG1UTFZiY1I4OGVCQnIxcXhCKy9idHRXNmZpSWpvWThGZ3BPTWlJeU9SbVpuSlVFUTZ5ZFRVVk9OT2FHVVpUU29lakFBb0JhTS8vL3hUWS9BNmRlcVUyckxTQkNNQTBOUFRnNGVIQjM3OTlWZnMyclVMYytmT1ZhcVRsNWVIM2J0M0F5ajlOdUpFUkVRZkE2Nm0xMkhKeWNtSWo0OUg4K2JOR1lxSXlwbTl2VDMwOWZYeCtQRmpBRVhCeU1MQ0FqWTJOZ3IxVHB3NElmd0hBSTZPam1wZnE5dXdRUnY5Ky9lSHBhVWx6cDA3aHhzM2JpaVY3OXk1RThuSnllaldyWnZHdzEySmlJZytWaHd4MG1HM2I5K0dwYVZsbWI1c0VYM0lzck96dFQ3b3RiVDA5ZlZoWjJlSHVMZzR5R1F5UEhueUJQWHIxMzhyejlLR21aa1pSb3dZZ1ZXclZtSFpzbVhZc0dHRGNFYlQ5ZXZYOGZ2dnY4UE16QXkrdnI0VjFrY2lJcUtLeEJFakhmWHk1VXU4ZlBrUzlldlg1MEpyMGxueTgzZlUvVmRXa3lkUHhwWXRXNUNXbG9hc3JDdzRPenVYUTYrMTkralJJOXkrZlZ0NDdlbnBpWGJ0MmlFNU9Sa0xGaXhBZm40K0hqeDRnQVVMRmtBcWxXTHExS21vWExueUd6MHJJeU1EMjdadEs2K3VFeEVSdlhNY01kSlJTVWxKME5QVDAzaE9DdEhIN20wZDhDclh2SGx6QUVVak1rRFIvKzhDQWdMZStwbGdNcGtNdi8vK083WnYzNDR4WThhZ1NaTW1RdG4wNmRNeGVmSmszTGh4QTk5Ly96MGVQbnlJek14TURCMDZGQjA3ZG55ajV4MC9maHliTm0xQ2ZuNCtSbzRjV1Y1dmc0aUk2SjFpTU5KUktTa3BzTEd4NFRsRlJLVTBhOVlzR0JvYWFxeHo2ZElsM0w5L0g0OGVQY0tEQnc4UUh4OFBBTGh3NFFJQW9GMjdkdVhlcjh6TVRBQkZXMjVQbWpRSi8venpEL1QwOUpUV0QxYXFWQWsvL3Znanhvd1pnNmlvS0FCQTkrN2R0UTQwTXBsTStQbmh3NGZZdUhHajBJNjd1enRrTWhsSG9ZbUk2SVBFYjhVNktpY25CN2EydGhYZERhSVBqcnU3dThMcndzSkNoYkFBQUwvODhvc3dGVTlmWHg5T1RrNW8xS2dSR2pWcWhDWk5tcUI2OWVybHZyWkp2clYzWGw0ZS92bm5IOVNzV1JQVHBrMUR3NFlOaFRvRkJRVTRjZUlFZHU3Y2lmejhmT0Y2UkVRRWJHMXRNWGp3WUppYm0ydDhUbEpTa3ZDem41OGZwRklwSEJ3YzRPZm5oMWF0V3BYcmV5SWlJbnFYR0l4MFZHNXVMa3hNVENxNkcwVHZMZmtaUTYrUHFtWm5aME1xbFFvQjR0U3BVNURKWkFvak01OS8vamtLQ2dwUXYzNTkxSzFiRjhiR3h1WFNwNnlzTExWbGh3OGZCbEIwTmxPL2Z2M2c0K01ESXlNakFNQ3paODl3L1BoeGhJV0ZJUzB0RFVEUkFiSyt2cjQ0YytZTWR1M2FoVDE3OXVEZ3dZUDQ5Tk5QMGF0WEw5U3RXMWZsYzBKQ1FvU2ZSU0lSaGd3WmdtSERoZ25QSWlJaStsQXhHT2tvcVZUNjF0YzVFSDFvRmk5ZWpOdTNiME5mWHg4dlg3NEVBS1ZkR3lNakkrSHY3dytSU0FSOWZYMUlKQklBZ0t1cnExREgwOVB6alo3djVPUUVlM3Q3NGJXaG9TRU1EQXd3YWRJa1BIMzZGQzlldklDVmxaWEtlMzE4ZkhEMzdsMU1talFKYm01dVNFaEl3SlVyVjNEMjdGbmN2bjFiR05WcTJyUXB2TDI5aGRHZEVTTkdvRU9IRGxpL2ZqMmlvcUlRR2hxSzBOQlFPRGc0b0dYTGx2amtrMC9nNXVZbVBNZmEyaG9BNE96c2pLbFRwNm9OVUVSRVJCOGFCaU1pb3YvUHdjRUI1OCtmUjBGQkFmVDE5ZUhzN0l5eFk4Y3ExS2xkdXpaRUloRmtNaGtrRWdsTVRVM1J2SGx6akJzM3JzelAzN2h4bzhMcjhQQndBTUNxVmF0dysvWnRHQnNicXoxODFkSFJFVHQyN0lDQmdRRnUzTGlCYWRPbUNXVkdSa2JvMUtrVHZMeThGRFppa0t0WHJ4NSsrdWtuWExseUJiLy8vanR1M0xpQnhNUkVKQ1Vsb1V1WExncDFodzRkQ2lzcksvVHUzWnRyRkltSTZLTWl5cy9QbDVWY2pUNDIrL2Z2UjhPR0RSWFdIeEM5anlJaUl0Q2pSNDl5Yi9mKy9mdlEwOU5EblRwMTN1aCsrUWpNbTI0MGNPZk9IZVRsNVFrNzE1WDM4MWF0V2lVRW0wNmRPcFc0ZHFpNHVMZzRuRHAxQ3BVcVZjTG5uMyt1OVgzdmk1TW5UeW9GdXJkcDM3NTlTRWhJZ0orZjN6dDdKaEVSbFkyUmtaSFNQNmo4ZFI4UjZhU3luaWxVMXAzWFN2dExpZEkrYitMRWlhV3FYNXlqb3lQKys5Ly92dkg5UkVSRUh5SXVNaUVpSWlJaUlwM0hZRVJFUkVSRVJEcVB3WWlJaU9namxwS1NnbDkvL1JVNU9Ua1YzWlVTUFhqd0FLZE9uZEs2Zm1CZ0lLNWR1L1lXZTBSRXVvUnJqSWlJaU1xQlRDWXI4OXF6dCtIQ2hRdllzMmNQTWpJeU1HSENCSzN1Q1E0T1JuQndzTXF5c0xBd2ZQMzExeVcyVWJObVRjeWJOdzhBY096WU1adzRjUUlCQVFFS1oxNFZGaFppeTVZdGNITnpnNnVyS3lJaUl2RDc3NytqVzdkdVd2VXpQRHdjVmF0V0ZiYWZqNGlJME9vK0FIQnpjNE5ZTEJaZTc5cTFDenQzN3RUNmZsVjlBWUN6Wjg4SzU2Q1ZWYjkrL2NxbEhTTFNEb01SRVJGUkdlanI2d01BTWpJeUZBNzZmVjk0ZVhuaHhJa1RPSExrQ0xwMjdZcW1UWnRxZFYrdFdyWHcvZmZmQzYrVGs1TXhkKzVjQU1DQUFRT0U2NG1KaVFnSkNjR1lNV01VRGpPMnNMQVFmcmEzdDBkTVRBeCsrZVVYZlB2dHQ4TDFtSmdZN04rL0h3NE9EZ3BuZ2IycHBVdVhhbDEzMDZaTnFGR2podEwxMTdmTkI0cEN6NEVEQnpTV3lZV0doaUkyTmxicmZtakNZRVQwYmpFWUVSRVJsWUY4Sy9UazVPUUtDVWFGaFlYSXlzclNXR2ZvMEtFNGMrWU16TXpNa0pHUm9iS09tWm1aRVBLQW9nT0dhOVdxcGZCYXpzUERRL2o1M0xsek1ERXhRZi8rL2RVK3YxbXpaaGc0Y0NEMjd0MExOemMzdEduVFJyZ1hBS3BVcVlJN2QrNGdOVFVWUU5GMjlxK3JXN2R1aVdkbmhZZUhJeTR1RHVQR2pjUFhYMzhOTHk4dmhmTDgvSHpNbURFRGhZV0ZjSEJ3VU5uRzY0YzZBLzhMZVpySzVGYXVYS214ajM1K2ZraE5UY1dPSFRzVVBtOGlxbmdNUmtSRVJHVWdEMFpYcjE1Rm5UcDEzdm1YM2J0MzcyTEtsQ2xhMVQxLy9yemFzbFdyVnFGZXZYckM2M3YzN2lrRW9PSmtNaG15czdNQkFQSHg4YWhXclpwU09ETXpNMU40UFd6WU1GeTllaFZIang1Rm16WnRrSitmTDB4OW16OS92a0pkVmU5bng0NGRzTFcxeGViTm14RVNFaUpjMzc1OU83WnYzdzZnS0JnNU9qcGk1TWlSMkxoeEkvVDE5WVgza0o2ZWpzV0xGeU1wS1FrclY2NkVudDY3WDJhZG5KeU1lL2Z1NFlzdnZtQW9Jbm9QTVJnUkVSR1ZnWHhkVVdwcUtzNmVQWXZPblR1LzB5KzlkbloyR0Q5K3ZNWTZnWUdCc0xLeXdyQmh3OVRXcVZxMXFzTHJXclZxNFljZmZoQmVKeWNuWStiTW1RQ0t3cEN2cjY5Qy9ZRURCeXE4bHErNWtUTXdNTUNjT1hOZ1kyTURBUGp6enorUmtaR0JxVk9uQ3VkNmhZU0VJRHc4SEpzM2IxYnFYK1hLbFFFQVhicDBFVWF5VnE1Y2lZNGRPd29qVUhLZmYvNDVzck96RVJnWWlDdFhycUJGaXhiWXMyY1A5UFgxc1hUcFV0amIyNnY5SE5TRndaTEtpb3VMaTFONS9mVHAwd0NLempGVFYwZE8xZWdVRWIxZERFWkVSRVRsb0d2WHJqaHo1Z3lTa3BMUXBrMGJWSzFhRlJZV0ZtOTlRd1lySzZzU3Y3QUhCZ2JDM054YzZ5LzJRTkhVT1hYVHplUlViZENRbUppSWFkT21xYXd2RHlUNStmbll2WHMzSEJ3YzRPN3VMbnhHOGxFbVRjK3RWNitlTUxLMWN1VksxSzFiRnoxNzlsU3E1KzN0alpjdlh5SThQQnhYcmx5QldDekdraVZMRktZSHFsTFdOVVlBbEVMajZ4WXVYS2l4WE40dUViMWJERVpFUkVUbHdNWEZCWFoyZGpoKy9EaU9IRG55Um0yMGJkc1diZHUyTGVlZXZSbE5VK25rcksydEFSU05wR3pjdUJHT2pvN0l6TXhVcUhQaXhBbUZkVTBEQmd4QWVubzZhdGV1alU2ZE9wVjdjSHp3NEFIT256K1BVNmRPNGZuejU3Q3hzVUc5ZXZWdytmSmxUSm8wQ1EwYk5rVExsaTNSdUhGajFLNWRXM2dQY21WZFl5VG43ZTBOYjI5dkFFVmJwbi8xMVZmdzkvZUhtNXViVUNjeE1SRStQajVZdEdnUldyUm9BVUR6am9CRTlIWXhHQkVSRVpVVFcxdGJEQmt5QkUrZlBrVlNVaElLQ2dwS2RYLzE2dFhmVXM5S3g4WEZCV1BHakVIcjFxMkZhN201dWJoMDZWS3AxK2FFaElUZzhlUEh3dXNCQXdZZ0tpb0tYYnAwQVFDRmM0dms5ZFNkWlZSOGRPbDFNVEV4V0x4NE1WSlNVcUNucDRkbXpacGh4SWdSNk5peEl3d01ESkNRa0lEdzhIQ2NQWHRXQ0I1dDJyUlJXdCtrYW9xYlBOaHBLaU9pRHgrREVSRzkxL1QxOVZGWVdNaUZ5cVNWOStIdmlrZ2tncjI5dmNaMUxHOURZbUtpeG5LSlJLSzJqcDZlSHV6czdBQVVmZm12WExteXNLWkh6c1RFQk83dTdvaVBqMWU0THBQSmhEWlVXYjkrUFFERmtaRGx5NWRyN0t1NjhvNGRPeXFjZ3dRQTJkblp1SExsQ25KemM5R29VU08wYk5rU2JkdTJoWldWRllEL25VOFVIaDZPTVdQR3dNZkhCL2Z2MzBkMGRMUkM4SlBUTkEydXBDbHlKVWxKU1ZFSVY4bkp5V1ZxajRqS0Y0TVJFYjNYVEV4TWtKbVorVjZlRDBQdm44ek1USVZETzNXSmo0K1B4dktuVDUrcXJXTm9hQ2lzazlIbXk3ODg3QUFRZHFkN1BiQm84dnI2bWNHREI4UGQzVjE0dG9lSGg4SlV0T0lTRWhJUUhSMHRiT205ZCs5ZTZPbnBZZkRnd2NMbUVKcUlSQ0xVclZzWGRldldWYmpldTNkdnRHN2RXbGkvbEpPVGc1OS8vaG5uejUvSG1ERmo0T0hoZ2JsejUrTFpzMmZ3OS9jWDFpcTllUEZDMkdhOEpJR0JnVnJWSTZLS3dXQkVSTzgxVzF0YkpDWW1NaGlSVmhJVEU0VmR6M1ROakJrejFKWXRYYm9VTmpZMmFvTlI4ZEdlOFBCdzVPZm5JeU1qQTdhMnRvaUxpNE92cjY5Q21Days2cEdVbEFTUlNDU00wSlNXZk90dkV4TVR0WFdrVXFuUXgrRGdZSnc1YzBZWWtldmR1emQ4Zkh4Z1ptYUdVNmRPcVIxdFVyVmVxdmg3S2o1S0Zoa1ppYlZyMXlJMU5SWFRwMDhYcHYzTm16Y1A4K2JOdzZSSmsvRFZWMS9CeTh0TDVlaWFPdXJXR0JIUis0SEJpSWplYXpWcTFNRGZmLytOdExRMHBVWFNSTVdscGFVaEpTVkZhZXRtWFNILzhxN0swcVZMSVJhTE5kWXA3dno1ODFpNWNpWEN3c0pLckh2anhnMVlXbHBDS3BWcTNkZmk3dDY5QzRsRW9uSHE0ZmJ0MjVHVWxJVFpzMmVqYjkrK0dEcDBLR3JVcUFFUER3L1kyOXNMdTlrMWJOaFFhZXZ5di8vK0czLzk5VmVKVzVvRHdKTW5UeEFVRklUejU4L0QxdFlXUzVZc1FZTUdEWVJ5c1ZpTWdJQUFyRisvSHIvODhnc09IVHFFQVFNR3dOM2RYV2RIS29rK0pneEdSUFJlTXpBd1FJTUdEUkFkSFEwWEZ4ZUdJMUlwTFMwTjBkSFJhTkNnUVlXdk1mb1lxUHBGaEh6RXBXN2R1dmo1NTU4UkhCeU1uSndjSER4NEVObloyZmoyMjI4eGRlcFUxSzlmWCt0ZDFmTHo4N0Z4NDBZWUd4dWpYYnQyYXV1bHBxYmkyYk5uQUtBUVZGN240T0NndE5WM2VubzYvdnJyTDQwNzdFVkZSU0VzTEF3WExseUFXQ3pHOE9IREVSUVVoTE5uenlvOXo4REFBRWVPSElHTGl3dHljbklRR0JpSXpaczNvM1hyMW1qVHBnMTY5T2loOWpuKy92NXF5NGlvNGpFWUVkRjd6OXJhV2doSHRyYTJjSEJ3Z0xtNU9iOEE2N2pDd2tKa1ptWWlNVEVSS1NrcGFOQ2dBWU56T1hueTVBa3lNaklVTmxxUW4rRmpiR3dNUFQwOUdCa1pZZUhDaFpCS3BmamxsMThRSEJ5TXFWT25Zc2lRSVJneVpFaUp6N2gzN3g1V3IxNk5lL2Z1WWVMRWlRcmJYaHNiR3lNeE1WR1laaGNURTRObXpacHBiTy9wMDZkSVNFaFF1aTdmY09MYXRXc3E3ek16TThPc1diTmdZbUtDQVFNRzRJc3Z2b0JNSnNQT25UdlZic1VOQU03T3p2RDE5Y1dWSzFkdzVNZ1JYTHAwQ2JhMnRocTNIeDgvZmp5YU5tMHF2RTVPVHNhY09YTTB2aThpZW5jWWpJam9nMkJ0YlkzV3JWc2pQajRlTVRFeHlNbkpRV0ZoWVVWM2l5cVF2cjQreEdJeGJHeHMwTHAxYXhnWThKKzA4bkx6NWsxSXBWTE1uejhmMzM3N0xZRC9uZUdUazVPRDhQQnc3TnExQzdtNXVWaTRjQ0dxVkttQ1NaTW1vVm16WmxpelpnMXUzcnlKbVRObkNrRlZJcEVnSmlZR0FKQ1ZsWVhEaHcvajExOS9oVmdzeG5mZmZZZnUzYnNyUE4vVDB4UDc5dTNENmRPbkFSUWRZdHVuVHgrTmZUNTkralIyN3R5cHR2eUhIMzVRZVQwOFBCd0JBUUZ3ZG5hR3Fha3BBT0N2di80Q2dCSVBnd1VBTnpjM3VMbTVJVDA5dmNUcGlFTDZtUUFBSUFCSlJFRlVkTGEydGdwbklmR1hPMFR2Ri80clFrUWZEQU1EQTlTdVhSdTFhOWV1Nks0UXZUZHljbkswcWllVHlVcXNLeGFMRVJrWmllZlBuMlBpeEluWXMyZVAwamsvbHk5Znh0cTFhK0hxNm9vSkV5WUkyM3dEUUxkdTNWQ25UaDBzVzdZTUdSa1pzTGEyUm41K1BoWXRXb1NvcUNoWVdWbGg0Y0tGbURoeElnQ2dWNjllS2pkdEdEMTZOUHIzNzQrc3JDd1lHQmlnU3BVcUpRYmZQbjM2b0Z1M2Jrclh3OExDRUJJU2dtM2J0cW05dC9nb1RtNXVMb0tDZ21CcWFvcm16WnRyZkdaeDNDQ0c2TVBIWUVSRVJQUUJHekJnZ0ZiMUVoSVNTcXo3MjIrL1lkT21UVEExTllXN3V6dGF0V3FGZ0lBQTNMbHpCOTkrK3kxY1hWMVJ0V3BWREJvMENIWHExTUdEQncvdzRNRUR5R1F5RkJZV1FpS1JvS0NnQUwxNzk4Ymx5NWRoWTJPRHBVdVg0dnIxNjVnMWF4WXFWNjZNT1hQbVlNS0VDV2pidGkxT25EZ0JjM056Nk9ucFFVOVBUeGhCa1Vna2tFZ2tRcHZ5LyszVHB3OHlNek5SVUZBZ3JEbVNieE51Wm1ZbWJNSlFuUHhhdFdyVnRQcU1saTFiaGdjUEhtRGN1SEZsMmxDaCtMbE5jdXJXR00yZVBmdU5uME5FNVlmQmlJaUk2QU9telc1cjJqSXpNNE9ob1NFKy9mUlRHQmtad2RiV0ZpdFdyTUNsUzVjUUVSR0JTNWN1SVMwdERYbDVlU1cyVmFWS0ZRd2NPQkMydHJZWU9YSWtPblRvQUFCWXUzWXQ5dTdkaTZ0WHIrTFVxVk5hOTgzQndRR0RCdy9HeVpNbnNXSERCZ0JGbzhndFdyUjRzemRiakVRaXdhWk5tM0QwNkZISVpES01IajBhbnA2ZVpXclQwOU1UWGw1ZXBiNHZMQ3dNaHc0ZEt0T3ppZWpOTUJnUkVSRjl3RFR0dHZZbXZ2bm1HMVN2WGwxNExSS0owTDU5ZTdSdjMxNjRWbEJRZ056Y1hCUVVGRUFxbFVJbWt3R0F3c2lQc2JFeFJDS1JjTWFRbkoyZEhmejgvQUFVN1VxWG01c0xxVlNLLzhmZWZjZFZYZjEvQUgvZHdVYlpLQ2lDNHNBQjdsR2EyeHkvSE9VQTAydzVLbmVaNXRhdm96UnpGR1p1UzBuRlhLbG9VZWJBZ1ROSDRzVEJVdG1vRjdodzcvMzlRZmNUbHp1NEY5QXIzTmZ6OGVqUnZaL1ArWnpQQWNudWkzUE8rNk5RS0lTUzMrcCtDdjlqWldVRkFHamJ0aTJjbloyaFZDcFJ0MjVkclNwMFJkV3NXUk9kT25VeTJFWXFsY0xaMlJrTkdqVEFpQkVqNE8vdmI3QzlyNit2d1djWHRXblRCZzBiTnRUWVQyU3N3TUJBcEtlbm0zd2RFWldlU0M2WHE4dzlDSHJ4OXV6Wmc0Q0FBQVFFQkpoN0tFUkU1VnAwZERTaW82T0ZEL3RFUlBUeXM3YTIxaW9oS2RiVmtJaUlpSWlJeUpJd0dCRVJFUkVSa2NWak1DSWlJaUlpSW92SFlFUkVSRVJFUkJhUHdZaUlpSWlJaUN3ZWd4RVJFUkVSRVZrOEJpTWlJaUlpSXJKNERFWkVSRVJFUkdUeEdJeUlpSWlJaU1qaU1SZ1JFUkVSRVpIRll6QWlJaUlpSWlLTHgyQkVSRVJFUkVRV2o4R0lpSWlJaUlnc0hvTVJFUkVSRVJGWlBBWWpJaUlpSWlLeWVBeEdSRVJFUkVSazhSaU1pSWlJaUlqSTRqRVlFUkVSRVJHUnhXTXdJaUlpSWlJaWk4ZGdSRVJFUkVSRUZvL0JpSWlJaUlpSUxCNkRFUkVSRVJFUldUd0dJeUlpSWlJaXNuZ01Sa1JFUkVSRVpQRVlqSWlJaUlpSXlPSXhHQkVSRVJFUmtjVmpNQ0lpSWlJaUlvdkhZRVJFUkVSRVJCYVB3WWlJaUlpSWlDd2VneEVSRVJFUkVWazhCaU1pSWlJaUlySjRERVpFUkVSRVJHVHhHSXlJaUlpSWlNamlNUmdSRVJFUkVaSEZZekFpSWlJaUlpS0x4MkJFUkVSRVJFUVdqOEdJaUlpb0FrdE5UY1V2di93Q2xVcGx0akhJNVhLa3BhWHBQSGZuemgxRVJFUkFKcE1aM1o5U3FjU1RKMC8wM2lzME5CUnhjWEVsR3V2TDdQTGx5MGhPVGk3VFBpTWpJeEViRzF1bWZSS1ZWMUp6RDRDSWlLZ2lVS2xVRUlsRTVoNkdsaE1uVG1ERGhnMXdjWEZCbHk1ZFN0V1hYQzdIbzBlUGpHcnI1dVlHZTN0N0FNRGl4WXR4NDhZTnpKa3pCLzcrL2hydDFxOWZqd2NQSHFCbno1NUdqMlBSb2tWNDhPQUJGaTFhaE1xVksydWNPM0RnQUNJaUl0Q3RXemVqK3dPQXJWdTNZdlBtelNaZFUxaEVSQVFBNE5peFkzcERvS242OWV1bjhmNkxMNzdBaHg5K2lQNzkrd01BNHVQamNmbnlaYVA3NjlDaEF4d2NIRFNPZmZ2dHQzam5uWGRRcTFhdDBnK1lxSnhqTUNJaUlpb0ZLeXNyQUVCV1ZoYWNuSnpNUEJwdHZYcjF3cSsvL29xTkd6ZmkxVmRmaFoyZG5jSDJNMmZPeFBuejUzV2UrL3Jyci9INTU1OGJkZDlKa3lhaGMrZk9BSUFQUC93UWMrYk13ZVRKa3pGejVrdzBhZElFQUhEdjNqMWN1blFKZ1lHQitPdXZ2d3oyNStycUtselhvVU1ITEZpd0FOT25UOGRYWDMwbGZOaC85dXdad3NQRFViTm1UVmhaV1JtY0NiR3hzVUcxYXRXMGpxOWV2VnJyV0VSRUJQYnUzV3Z3bk5ydTNidHg0OFlOZzErTHNZb0dvNkppWW1JUUdocHFkSCtCZ1lGd2NIQkFWbFlXTWpNem9WUXFvVkFvSUpQSnRHYll2THk4OFB2dnYrdnR2M0JBSTZvb0dJeUlpSWhLd2N2TEN3Q1FuSno4VWdZanFWU0s5OTkvSHdzV0xFQjRlRGplZmZkZGcrMEhEQmlBVHAwNklTY25CNkdob2VqWnN5Y2FObXlvMFdicDBxVUlDQWdBQU96WnN3ZHIxcXdSWmt6UzA5TXhaTWdRamZaZVhsNVlzbVFKWnMyYWhSOS8vQkdOR2pXQ1ZDckYyclZyb1ZLcGNQbnk1V0puUHBvMGFTSUVvMWRmZlJValI0N0U2dFdyTVd2V0xDeGN1QkEyTmpiWXZIa3pNak16a1ptWmlURmp4aGpzcjI3ZHVsaStmTG5XY1I4Zkg2MWo2bGtwUStmVWxpMWJadkMrNDhhTlEycHFLbjc2NlNkSUpCS0RiWTBWRmhZR0Z4Y1hvOXNmT0hCQVkzWXNQRHdjNGVIaEdtM1dyVnNudkY2NWNpV2swdjgrTW80YU5hb1VveVY2ZVRFWUVSRVJsVUxWcWxYaDd1Nk9zMmZQb21iTm1tWDJZYmMwd3NQRGNmNzhlU3hhdEFoQVFaQ29XYk1tZHUvZWpWNjllc0hEdzBQdnRZMGJOd1pRTUFNV0docUtnSUFBWWVibm4zLytLZkdZS2xXcWhDKy8vQkpTcVJSU3FSUzdkKy9HeFlzWE1YRGdRTHovL3ZzQWdQbno1OFBhMmhxVEowOFdyanQyN0JpKyt1b3JkT2pRUWFPL3ZuMzc0dmJ0MjhqUHo0ZEVJc0hWcTFleGI5OCtkT3pZRVgzNjlERTRsaFVyVmdnemZTOVNjbkl5YnQrK2pRRURCaGo5Y3pKbnpoeWNPWE5HZUw5Ky9YcXNYNzhlQURCeDRzUVNqV1B3NE1FWVBIZ3dZbU5qTVdiTUdNeWJOdy9ObXpjSDhOLzMyOGJHUm1oZnJWbzFXRnRibCtoZVJPVUpneEVSRVZFcGlFUWl2UDc2NjlpMmJSdU9IVHVHOXUzYm16MGN4Y2ZINDhxVks4SjdrVWlFa0pBUWZQbmxsOWk2ZFN2R2pSc0hvR0JmVkVtV0FENSsvRmhZdnBhUmtRRUF3bEtzckt3c3ZkZmR2SGtUTVRFeGFOaXdJZGF0VzRlYU5Xc0tzMHZaMmRtNGVQRWlKQklKbmoxN0JnY0hCeVFuSitPNzc3NURpeFl0MEwxN2Q2Myt4bzBiQjZsVWlpZFBubURKa2lXb1VxVUt4bzRkVyt4eVFXdHJhNzNCcUZldlhucXZNM1N1TUgyRkg5VExCUU1DQW9vdERxR2VuZXJYcngvYXRtMExtVXlHMWF0WG8zMzc5a0tJTVdWczc3MzNIZ1lOR3FSeDdNNmRPd0QrbS9VRUlCVEJLTzU3U0ZRUk1SZ1JFUkdWa3J1N096cDI3SWdqUjQ0Z0tTa0pMVnUyaEtlbkp5cFhydnpDQ2pJY1AzNGNNcGxNYjlHQmR1M2FZZkRnd2ZpLy8vcy9BQVdoNk5OUFB3VlEvUEt2b3I3NjZpdXRZOFV0cjhyUHo4ZktsU3Z4K1BGanJGbXpCcU5IajBiTGxpMkZtWWg5Ky9ZaE96c2JMaTR1V0x0MkxTWk1tQUFQRHc4c1hMZ1FycTZ1T3Z1MHNyS0NTcVhDZ2dVTGtKbVppVGx6NWlBbEpVVm5XMWRYVnlITTVlWGw2UTFHcGQxakJCVC92WmcvZjc3QjgrcCtBUWpMQjArZlBnMEFxRk9uanZCbkhCa1pxWFBjMTY1ZHc0b1ZLekI3OW14NGUzc0RBSnlkbmJYdWNmTGtTYmk1dVdrRW82eXNMSWhFSWdZanNrZ01Sa1JFUkdXZ1VhTkdxRnExS243Ly9YY2NQSGl3UkgyMGJ0MGFyVnUzTHRHMUVSRVJpSStQMXptekFoVE1HcjN6empzYTd3TURBL0hMTDc4Z09qcmFwUHVhdXNjSUtLajZGaGNYaDFHalJzSER3ME5qaHVQeTVjc0lDd3REaHc0ZDBMVnJWOHlhTlF0ZVhsNElEZzVHblRwMU5Qb1pOMjRjYnQrK3JmRjFCd2NIUXk2WEl5RWhBVk9uVHRVNTVqRmp4Z2ozVkNnVWVvTlJhZmNZcVEwWk1rVDRQcVNrcEdEWXNHR1lNMmNPV3JWcUpiUkpURXpFOE9IRHNXREJBalJ0MmhSQXdYNmhzTEF3cmY3T25Uc0hvQ0RRM3JselI2dTZYK0d4UFg3OEdFREJNazlkWXdZS0NsK2NPWE1HQXdjTzFBanZtWm1acUZTcGtzYXhoSVFFalQxR1JCVVZmOHFKaUlqS2lMdTdPd1lQSG95SER4OGlLU2tKZVhsNUpsMnZxMHFhTVpSS0pXN2V2SW1XTFZ1YWROMWJiNzJGWDMvOUZULy8vTE1RakdKalkzSHYzajNrNU9RQUFLNWZ2dzZKUkFJSEJ3YzRPanFXYUh4Mzd0ekJqaDA3RUJnWXFMSC9SNmxVSWlJaUF1dldyWU8zdHpkR2p4NE5SMGRIdlB2dXU5aTBhWk1RcENwVnFpUmNFeHdjak16TVRKdytmVm9JQzgyYU5RUHczeXlMK3Q5cVJaZVpHWm94MHJYRVRiMDgwTkM1NTBtaFVPREVpUk1BQ21hSmZ2cnBKMHliTnEzRS9jbmxjaXhkdWhRT0RnNTQ2NjIzY09mT0hXRkpZbFJVRlB6OC9EVGFqeDQ5dWpUREp5bzNHSXlJaUlqS2tFZ2tncGVYbDhieXBPZnQxcTFieU03T1JxTkdqVXk2enRuWkdUMTc5c1Rldlh0eDd0dzV0R2pSQWxGUlVkaTJiWnZRNXVEQmd6aDQ4Q0NxVjYrTzhlUEhBekJ0ajVGY0xzZlhYMzhOaVVTQ2lSTW5RaVFTSVMwdERWRlJVVGh3NEFEaTR1TFFwRWtUZlBIRkYwTHdHalJvRUNwWHJvd2ZmdmdCcDArZlJ2ZnUzZEd4WTBmVXJsMGJiZHUyQlZBd0M2TU9ScWJLeTh2VFcwekEwREs0MGxaalMwbEowUWhYeGo2czljeVpNM0J6YzBObVppYTZkdTJLYTlldTRjc3Z2OVFJZkVXTE5BREF4eDkvTEx4V2g4V2NuQndzV0xBQXQyL2Z4dFNwVTFHNWNtVXNYYnBVdU5iZTNoNkRCZzJDUXFFUXJ0MnpaNC9HOTh2WXZWWkU1UTJERVJFUlVUbDM2ZElsQUFYUHFURlYzNzU5OGV1dnYyTDc5dTFvMGFJRmhnMGJobUhEaGlFckt3c2hJU0dZT0hHaXNLZEZYWlhPbEQxR0J3NGN3SU1IRHpCcTFDaFVyVm9WNGVIaDJMUnBFd0RBMjlzYm4zMzJHVHAzN3F5MUY2dEhqeDRJQ2dyQ2p6LytpRDE3OW1EMzd0M28zcjI3RU00TUtlNkR1NjRabys3ZHU2TkZpeGJDMHIzczdHd3NYNzRjVVZGUkdERmlCSHIxNm9WWnMyYmgwYU5IbURObkRueDlmUUVBYVdscFNFMU5MWFpNQUV4NjVsQmhlL2JzUVpzMmJSQWJHd3V4V0l6Smt5ZmoxMTkvMVNqUlBXYk1HR1JuWndQUXZjZElUYUZRd01uSkNTTkdqTUJycjcwR0FKZ3dZUUl5TXpNaGxVcmg2ZW1KNDhlUG8zZnYzbGk3ZGkxMjdOaWhGU0tMenNnUlZSUU1Sa1JFUk9XY2VrWkIvV0hkRkZXclZrV3JWcTBRSFIyTm1KZ1kxSzlmWDI5YkJ3Y0hCQVlHWXZUbzBhaFJvd1lBN1QxR1Q1NDh3Zno1ODRVUDdmMzY5WU85dlQxZWYvMTFBRUR2M3IzeDVNa1R0R3paRW9HQmdRYUxVM2g3ZTJQcTFLbDQ5T2dSL3Zyckw3MzdwNG9xV2lTaGFHalRGWXhjWFYyRklnOFhMMTdFeXBVcmtacWFpc21USnd1bHdtZlBubzNaczJkandvUUpHRFpzR0hyMzdxMXhYWEgwN1RFeTVPclZxN2h5NVFyR2pSdUhuMy8rR1VCQnhiamc0R0NONGd2dTd1N0NhME43akJ3Y0hQRDIyMjhMOTFkVGZ6K1NrNU9GV2NDMHREU0lSQ0prWm1icUhKdVZsWlhCMHU5RTVRMkRFUkVSVVRtV2xaV0Y2OWV2NjYxR1o0dytmZm9nT2pvYWUvYnNNUmlNL1B6OGhHY2o2Vk9wVWlXTk5pS1JTQWcwaFdkeWR1N2NhZlQ0SWlJaUVCSVNZblI3ZlFVSDFISnpjM1V1cFh2dzRBRzJiTm1DcUtnb3VMdTc0NnV2dmtLOWV2V0U4M1oyZGxpNGNDRldyVnFGdFd2WFl2LysvZWpmdno4NmRlcjAzS3E0L2ZMTEx3Z01EQ3p4L2pOZGlndGphbE9tVERGNHZucjE2bGl6WmsxWkRJbm9wY0JnUkVSRVZJNmRPblVLU3FYUzVNSUxLcFVLYytmT1JlL2V2ZEdzV1RPOCsrNjd4YzdJSkNZbTR2cjE2eHJIMUJYaURoOCtyTlZlL1dEWXdscTFhb1gyN2RzYk5jWmp4NDVwN1pzcHJmejhmQ2lWU28xZ2RPWEtGZXpidHc4blRweUFuWjBkM25ubkhXelpzZ1hIamgzVENFWUFJSlZLY2ZEZ1FUUnExQWpaMmRrSURRM0Z1blhyMEtKRkM3UnMyUkpkdTNiVmUrODVjK2FZUEY0L1A3OWk5NDdsNXVacTdGMVNseXgvK1BBaHhHS3hjTnpMeXd0U3FSUkxseTdWMlU5K2ZqNDJiTmlBaHc4ZklpTWpBNVVxVlVKUVVCRDY5Kyt2c3owZitrb1ZEWU1SRVJGUk9WYWpSZzI4K3VxclFybG5ZNldscGVITW1UTndkblpHOCtiTkVSd2NiTEI5ZG5ZMi92NzdiNzM3WkpZc1dhSjFURmN3OHZYMTFYbGNsL3YzN3hzZGpPUnl1ZkRhMEI2ajNOeGNBSUNOalEyQWdxcDcwNlpOZzYydExmcjM3NDhCQXdaQXBWSmg4K2JOZWt0eEE0Qy92ejlHalJxRk0yZk80T0RCZ3poMTZoVGMzZDBOTGcwY00yYU14ajZ3NU9Sa3pKZ3h3K0RYMWE5ZlA1M1BJQ3JzeG8wYk9tZnk1czZkcS9GKzQ4YU5xRktsaWxCcXZiRGs1R1FzV3JRSURnNE9lTys5OTdCOCtYSk1tVElGaXhjdmhyT3pNMGFPSEttM2toOVJSY0ZnUkVSRVZJN1ZyMTlmNzRkcmxVcWw5NE82ZW4rSmVxOVFVZXFnY2VUSUVlemZ2eC9KeWNuNCtlZWZ0VUpIMFQxR0w1cFNxY1QzMzMrUE5tM2FDTWQwUFloVnZROUlYWVpjUGRzUkVCQ0FoUXNYd3QvZkgvYjI5Z0QrZTVpcU1YdTJXclZxaFZhdFdpRXpNN1BZNVhUdTd1NGF5L3drRWtteC9SY1hpZ0FnS0Npb3hOOS9sVXFGQXdjT1lPUEdqUWdNRE1TMGFkTVFGUlVGb0tCOC9QLys5ei9NbVRNSFY2OWV4ZWpSbzAydWZFaFVuakFZRVJFUlZURHFELzN4OGZGNjk5dGN1WElGQUZDN2RtMk40ei8rK0NNdVhMaUEyTmhZQUFXbHdCczNibXgwNFlNWFJmMk1xTm16WitQS2xTdm8wcVVMM04zZDBhUkpFNE43akc3ZXZBa0FHZ1VUQ3MvaTVPVGtZTXVXTGJDM3QwZmp4bzJOSG8rVGs1T3BYNEpacVZRcW5EeDVFbHUyYk1IOSsvZng1cHR2WXZqdzRWcEJ1bTdkdWxpeFlnWG16cDJMeVpNbm8yblRwdWpUcHcrYU4yL09oNzVTaGNPZmFDSWlvZ3FtZnYzNmlJaUl3T3pacy9IS0s2OW9mWUJOVGs3RzhlUEg0ZTd1amdZTkdtaWNlL3o0TVVRaUVZS0RnOUdpUlF2VXExY1BJcEVJa1pHUkdsWFExTlJCUTllNSt2WHJvM3IxNmhySGR1ellnUjA3ZHBUcTY4dlB6eGVlWVpTZW5vN3Z2dnRPQ0VPRnE3NnBWQ3JzM0xrVExpNHVzTE96ZzB3bXcrYk5teUdWU25YT2ZDUWtKR0R4NHNXSWpZM0ZKNTk4VXFxQ0NtRmhZUWdMQzlNNHBtK1AwZlRwMDB0OEh3RDQ4ODgvaGRrdVF4bzJiQWdQRHcvODl0dHZPSFRvRU9MaTR1RGg0WUY1OCthaGVmUG1lcS96OFBEQTh1WExzV3ZYTG16ZHVoVVhMMTZFbzZNak9uVG93SWUvVW9YQ1lFUkVSRlRCZE83Y0dYZnUzTUVmZi95QjNidDNhNTJYU3FVSUNBakF4eDkvckJXYUprMmFwSFA1M2JKbHl3emVVOWY1TVdQR2FBV2pzaWkrSUJhTDRlRGdnQjQ5ZXVEamp6L1d1L2RGSGVnS0Z5YVFTcVg0NktPUE5KYW81ZWZuWTgyYU5UaDA2QkJVS2hVKy9QQkR2UEhHRzBhTlVaODMzbmdEdlh2M052bTZmZnYyWWYvKy9TWmRzMkhEQnFQYWZmenh4K2pSb3djdVhMaUFsSlFVaElTRVlNQ0FBVWFGS3FsVWlrR0RCcUZidDI3WXQyOGZqaHc1Z2g0OWVwZzBUcUtYSFlNUkVSRlJCU01TaVRCeTVFaU1IRG15Uk5mcVVoWjdpTnEzYjQ4MmJkcWdZOGVPUnJXM3NiSFJlSWlwbWxnc3hyeDU4NHlhMFprL2Z6NHlNek9SbDVjSGtVaUVhdFdxb1ZLbFNocHRwRklwbkoyZDBhQkJBNHdZTVFMKy92NEcrL1QxOVRYNDdLSTJiZHFnWWNPR3haWU4xeVV3TUJEcDZlbEd0ZTNXclZ1SnlyVFBtREVEY3JsYzYvdGdEQmNYRitFaHdFUVZqVWd1bDZ2TVBRaDY4ZmJzMllPQWdBQ2RsV21JaUlpSWlDb3lhMnRycmQ4Q2lYVTFKQ0lpSWlJaXNpUU1Sa1JFUkVSRVpQRVlqSWlJaUlpSXlPSXhHQkVSRVJFUmtjVmpNQ0lpSWlJaUlvdkhZRVJFUkVSRVJCYVB3WWlJaUlpSWlDd2VneEVSRVJFUkVWazhCaU1pSWlJaUlySjRERVpFUkVSRVJHVHhHSXlJaUlpSWlNamlNUmdSRVJFUkVaSEZZekFpSWlJaUlpS0x4MkJFUkVSRVJFUVdqOEdJaUlpSWlJZ3NIb01SRVJFUkVSRlpQQVlqSWlJaUlpS3llQXhHUkVSRVJFUms4UmlNaUlpSWlJakk0akVZRVJFUkVSR1J4V013SWlJaUlpSWlpOGRnUkVSRVJFUkVGby9CaUlpSWlJaUlMQjZERVJFUkVSRVJXVHdHSXlJaUlpSWlzbmdNUmtSRVJFUkVaUEVZaklpSWlJaUl5T0l4R0JFUkVSRVJrY1ZqTUNJaUlpSWlJb3ZIWUVSRVJFUkVSQmFQd1lpSWlJaUlpQ3llU0M2WHE4dzlpTktRS2VUWW4zUUJaOVB1NEZGdUpuSVVlZVllRWxVZ3RoSXJWTEZ4UWt0WGY3emgxUXoyRW10ekQ0bUlpSWlJU3NuYTJscFU5Rmk1RGthWE14L2doenQvSUVYK3hOeERJUXZnYmwwSkgvbDNSWkJURFhNUGhZaUlpSWhLb1VJRm84dVpEekEvWnJlNWgwRVdhR2I5dHhEbzVHUHVZUkFSRVJGUkNla0tSdVZ5ajVGTUljY1BkLzR3OXpESVFxMjZFd21aUW03dVlSQVJFUkZSR1NxWHdXaC8wZ1V1bnlPelNaRS93ZjZrQytZZUJoRVJFUkdWb1hJWmpNNm0zVEgzRU1qQzhXZVFpSWlJcUdJcGw4SG9VVzZtdVlkQUZvNC9nMFJFUkVRVlM3a01SaXpKVGViR24wRWlJaUtpaXFWY0JpTWlJaUlpSXFLeXhHQkVSRVJFUkVRV2o4R0lpSWlJaUlnc0hvTVJFUkVSRVJGWlBBWWpJaUlpSWlLeWVBeEdSRVJFUkVSazhSaU1pSWlJaUlqSTRqRVlFUkVSRVJHUnhXTXdJaUlpSWlJaWk4ZGdSRVJFUkVSRUZvL0JpSWlJaUlpSUxCNkRFUkVSRVJFUldUd0dJeUlpSWlJaXNuZ01Sa1JFUkVSRVpQRVlqSWlJaUlpSXlPSXhHQkVSRVJFUmtjVmpNQ0lpSWlJaUlvdkhZRVJFUkVSRVJCYVB3WWlJaUlpSWlDd2VneEVSRVJFUkVWazhCaU1pSWlJaUlySjRERVpFUkVSRVZDYmk0dUl3Y2VKRVJFZEhtM3h0V2xvYVFrSkNFQlVWWmJEZDFhdFhFUklTZ3RqWTJCS05jZVBHamVqVnExZUpybzJPanNiQmd3Y2hsOHUxemwyNmRBbUhEeDh1VWI5cU0yZk9SR2hvYUtuNktHcmp4bzA0ZS9ac21mWlpVVW5OUFFBaUlpSWllcjR1WGJxRXUzZnZsdmg2ZjM5L0JBWUdGdHV1VXFWS1NFbEp3WklsU3hBYUdvb3FWYW9ZZlErbFVvbXNyQ3lkb2FPd3ZMdzhaR1ZsUWFGUUdOMTNXZG01Y3ljU0V4UFJ2WHQzclhONzkrN0Z1WFBuNE8vdkQxOWZYNVA3VGsxTnhZVUxGL0RlZSsrVndVai9zMlBIRGlnVUNyUnMyYkpNKzYySUdJeUlpSWlJS3Jqang0OGpJaUtpeE5mMzdkdlhxR0RrN095TVR6LzlGTE5uejhiZmYvK3RNMEFVRlJjWEJ3REl5TWdBVURCenBENm1TMHBLQ2dEZzhlUEhzTFcxQlFCSXBWSjRlWGtWZTYvU3lNckt3clZyMTlDL2YzK0l4ZHFMcmthUEhvMVJvMGJoNk5HakdEWnNXTEg5Nlp1MTJyaHhJelp1M0tqM3VxSi9qa2VQSGkzMlh2SHg4UWJiMmRyYW9uWHIxc1gyVTlFeEdCRVJFUkZaQUNzcksremR1MWZyK09yVnE3RjM3MTY5d1VuWEIvaW9xQ2dzWExqUTRQMVdyRmlCRlN0VzZEeFgrRjZqUm8zU09MZGh3d1pzMkxEQllOOEFzR0RCQXVHMXA2Y25ObTNhQkFDNGYvKyt3ZXV5c3JLTWF1Zms1QVJuWjJmaC9iRmp4NkJTcWRDOWUzZURTL0cyYmR1R2JkdTJhUjBQREF6RW9rV0xOSTY5OGNZYjZOMjd0OEZ4cU8zYnR3Lzc5Ky9YT2w2MFQxM09uRG1ETTJmTzZEM3Y2ZW5KWUFRR0l5SWlJaUlxb2Y3OSs1czBVM1A4K0hGY3VuUko0NWc2SktXa3BHRFlzR0dZTkdrU09uZnVyTGVQaXhjdll2cjA2Vml4WWdYcTFLbWpkZjdqano4MmFpekZ0UXNKQ2RHWStUbDA2QkRhdEdrRGIyOXZUSm8weWFoN0ZPYmk0cUoxek1uSkNUNCtQa1pkNytUa3BQTjRjVE9CdlhyMXdsdHZ2WVhodzRjYmRSOUx4bUJFUkVSRVJDWFNwazBiTkd6WTBPajJjWEZ4V3NHb3FDVkxsbURKa2lVbEhsUGhtYVNpcmx5NUlzem1WSzllM1dBNHFscTFxdkQ2eG8wYmlJMk54YnZ2dmdzQUJvT2JLY0xDd2hBV0ZsYXFQckt5c3ZEUFAvOFliSk9ZbUloVHAwN3BQZi9LSzYrVWFnd1ZCWU1SRVJFUmtRVlFLcFdJakl6VU92N2d3UU1BMEhuT0hENzQ0QU9EeTdxdVg3K09aY3VXNlQzZnRHbFRuY2Z6OHZMd3d3OC9vRktsU25qeTVBa3lNek1obDh1TldrSzJmZnQyQUlDOXZiMXd6SlRLZGdNSERzVDc3Nyt2ZGJ3c2x0TGR1M2NQOCtiTk0zanQ2ZE9uY2ZyMGFiM25TN1AvckNKaE1IcU9XcnI2UXlRQ3pxVGVNZmRRek03RjJnRzVpanpJRklZcnplanlYczJPQUFDRlNvSE45NDZYOGNpSWlJaGVqRHQzN3VES2xTdElTa3BDWGw2ZXlkZTNidDI2VlB0QUZBcUZ3VUJoNkZ4RnNHWExGdVRrNUtCejU4N1l1M2N2Z29PRHNYTGxTalJxMUFnT0RnNTZyNHVOamRWWmZuejE2dFZHMzd0eTVjbzZqNWZGVXJyQXdFRHMyYk5INzNYOSt2VkR2Mzc5eXJ6YVhVWEVZUFFjVkxGMXd1ZzYzUkhvWEFOUDgzTXc5dnhHWk1pZm1YdFladlZlelk1bzYxRVBONThrWWZtTkNEek95VFQ2MnI3Vld3QUE4cFFNUmtSRVZQNWtaMmZqeUpFanVIWHJGbHhkWFZHclZpMDRPVGxCSkJLWjFFKzFhdFZLTlE0ckt5dnMyTEZENi9qNjlldXhiOTgrdlIrdSsvWHJWNnI3bXNyWTRndW1PSC8rUEg3NTVSZk1uRGtUTVRFeEFJQStmZnJndDk5K3c0b1ZLekJ0MmpTRDQ3R3hzVUZPVG83R2NXTURqU0Zsc1pST0pCTEIydHJhWUJ1eFdGeHNHMkl3ZWk2eUZYTFVkUFFFQURoS2JUR3FkbGNzdXFaZEJhWXM5S25XSEpXczdKNUwzN3BrNXNtd1ArR0NTZGRJUkdLMGNLMEZpVWlNR3ZidVNNMTk4cHhHUjBSRTlISlJLcFhZdTNjdm5qeDVnbDY5ZXFGMjdkcG1HWWRDb1lCS3BkTDU0VmhkZXRxVUQ4NHFsUXBBd1JLdDRxcTdGWGJ2M3IxaTJ4aGJmTUZZaVltSldMeDRNVHAwNklBMmJkb0l3VWdxbFdMQ2hBbjQvUFBQc1dQSERnd2NPRkRyMnBNblQrTENoUXNZT25Rb3RtelpvbkhPVUVueG9pcFhycXh6eHFlMFMrbU1YYzYzYTljdTdOcTF5MkNiUFh2MldIeDRZakI2RHJMeXNySGwzbkY4VkxzYkFLQ05XeDIwY3ZOL0xrdnFlbm8zUlZWYjUrSWJscEdFN0RTVGcxR1FjdzNZUzIwQUFPZlM3cUNTMUJZU3NhUkU5M2V6cVdSMFd3WXdJaUl5dDdObnp5SWxKUVhCd2NIdzhQQXcyemdVQ2dWc2JHektyRC8xVXNDZE8zZVdxaDlkSCt5TkxiNHdmdng0amZlNlB0aG5aR1JnMXF4WmNIUjB4T2pSbzdYNnFGKy9Qa0pDUXJCcDB5YTR1YmxwQmJMejU4K2pkZXZXYU5teXBWWXdLbHBtM0JCOWU0eEt1NVRPVUhXOGE5ZXVJU0lpQWlLUkNOV3FWVU5JU0lqQi9xMnNySXdhUjBYR1lGU01kL3hlZzRQVTF1VHJ4Q0lSRkNvbEpLS0MzOEtNcXQwTnpWeHFsV2dNZno2NmlsdFBra3AwN2N1Z2pYdGQ0ZlhwbEZ1WUd6UUlOZXpkVGU3SFNpekJ1bGJHL3lYMDV2R1NWN1FoSWlJcXJlenNiSnc5ZXhiTm16YzNheWhTajBVc0ZpTXFLa3JyWEZKU3dXY01YZWYwZWZhc1lJdkFEei84Z0JvMWFoaDluZnFaU1lYZkYvYm5uMzhpUER3Y0lTRWg2TlNwRS9MeTh2RG8wU040ZW5yQzJ0b2ErL2J0dzRFREJ6Qml4QWcwYjk1YzQ5cWlIK3l6c3JJd2ZmcDBwS2R5RDExbkFBQWdBRWxFUVZTbjQ1dHZ2dEc3ajJqSWtDRzRkZXNXbGk1ZENwVktoUzVkdWdqbit2VHBBMGRIUjZTbHBXbGRWeFlGQzBxN2xFN2Z6RnBNVEF4V3JWcUYrdlhybzF1M2J2anV1Ky9nNStlSFdyWCsreXdxbDh1eFpjc1d1TG01b1cvZnZpVWVRMFhDWUZTTURsVWF3czNhc2RUOXVGbzdvcnRYNHhKZEc1T1ZZRlF3ZXA1QllQZHJwdGZyQndBUlJHamxXckJzSUZlWmh3dnBkekhZcjIxWkRvMklpT2lsZFAvK2ZTaVZTdmo2K3BwN0tIajY5Q21lUEhsaThLR3N4VDJ3dGJEVTFGUUEwSGdBcWpGR2poeXA4VHlkd3JNbCsvZnZ4NDRkTzlDNWMyZmgrVUhYcjEvSHZIbno4UFhYWDhQZjN4K2pSbzFDWEZ3Y05tellBRnRiVy9UbzBVUG5mZExTMGpCOStuVEV4OGRqOXV6WjhQUHowenNta1VpRUw3NzRBbDk4OFFXV0xsMktSNDhlWWZEZ3dSQ0pSTUtmbmE1Z1pNcFNPaWNuSjYwQ0RFT0dESUd2cjYvR3owZGVYaDRpSWlKMEJwWDc5KzhidFd3eEtpb0szM3p6RFdyVXFJRTVjK2JBMGRFUisvYnR3OHFWSzdGNDhXSklKQktjT0hFQzY5YXR3Nk5IanhBWUdJaWVQWHRhL0RJNmdNR0luck9tTG41d3RpNG9iWGsrTFJaeVpUNVczWXFFbmNUNC8vaG1OZW9QQUZDb2xGand6KzduTWs0aUlxS3lscGxaVUdqSTNkMzBWUkpsTFMwdERZMGJOOGJVcVZPMXp2MzAwMCtJaUlnUW51OVRsSzRsV0FrSkNiQzN0OWRiYlUwZmtVZ0VpVVJ6T1gxdWJpN1dyRm1EZ3djUG9tM2J0cGc0Y2FMZTZ5VVNDV2JObW9VWk0yYmcyMisveGJsejV6Qnk1RWg0ZW5vS2JSNDhlSUJaczJZaEpTVUZreVpOUW9zV0xZb2RsNTJkSFJZc1dJQnAwNlpoeTVZdHVISGpCaVpPbkdndytKbXlsRzdJa0NFWU1tUUlnSUw5V2J0MjdjSWJiN3dCSnljblJFVkZ3ZGZYRno0K1BqaCsvRGdpSWlJZ0Zvdnh5U2VmYVBUaDQrT0QzTnhjZlBmZGR4ZzdkcXpXUGJLenM3Rmh3d1ljT0hBQUFQRGxsMThLNWNYSGp4K1B6ejc3REV1WExzWERodzhSRXhPREprMmFZT0xFaVFnS0NqTDY2NmpvR0l4TXdLVlpwaXM4UzNiNFVjSER4NjVuSlpTb0w2VktoWXZwZDh0a1hFUkVSQytLdVg4VG41K2ZqNlNrSkFRRkJla01NdW9sYUthRW5PdlhyMnNzeXlxcDgrZlBZOVdxVlVoTVRNUmJiNzJGWGJ0MjZTeEc4UG5ubjJ1ODkvRHdRSEJ3TUhidDJvVno1ODZoVTZkT0dENThPTkxTMHZEcHA1OGlOemNYa3laTlFzZU9IZlVXS0NoNnZHdlhybGkwYUJFV0xseUlzMmZQSWp3OEhDTkhqalE0L3NLQlI1K2k5L243NzcreGZ2MTZ1TG01b1dQSGpsaTRjQ0hlZWVjZERCNDhHSys5OWhwdTNyeUpuVHQzd3QzZEhZTUdEUUlBWEwxNkZiVnIxOFkvLy95RFE0Y09vVWFOR3NLc2trcWx3bDkvL1lWTm16WWhOVFVWUGo0K2lJdUwwM2ptVXQyNmRURnExQ2g4Ly8zM3NMT3p3K0xGaTlHb1VTT0Q0N1pFREViUDBicldId25MOEY1RXFHcnFVdk81MzhNVWJ0YU9hT0hxRHdESWtEL1RDRFVlTnBWaEp6WHRmeFFpRVZERHdiamZ1ajE0bG1KUzMwUkVSQlhWelpzM2taK2ZYeVpCQmlpb0xKZWFtb3JYWDMrOVZQM2s1ZVhod0lFRHlNN094cXhaczlDbVRSdDA3OTVkbzgzZHUzZngxVmRmWWZMa3lmRDM5eGVPVzFsWm9XclZxdWpSb3dkMjd0eUpCdzhld043ZUhnNE9EaGd3WUFCcTFxd3BQUE9wNkF4VVZGUVV6cDQ5cTNYYzI5c2JkbloybUR0M0x2Nzg4MCtOdlVabDZiZmZma09sU3BYUXRxM3VyUVVmZlBBQkVoSVNjTy9lUGFoVUtvaEVJaXhidGd3K1BqNllNV01HNHVQanNXN2RPdmo1K1NFcEtRbTdkKzlHWEZ3Y1BEdzhNRy9lUE55OWV4ZnIxNi9YNnJkOSsvYVF5V1RZdEdrVDFxOWZqOUdqUjV1dFN1TExpc0dvQWxFdk9YdFpkS2thQ1BHL3oyZzQramdHeW45TGV3TEFjUC9PYU9WbTJuK01VcEVFSzVxOVoxUmJ6dTRSRVJFVk9INjg0Qm1BVFpvMEtaUCtJaU1qQVFDdnZ2cHFxZnF4c3JMQ2pCa3prSjJkTFJSR0tGcWhUVjNrd2NQRFEyZjF0aXBWcW1ndE9TdTY5SzlidDI0YTcrUGo0M0gyN0ZtdDQycGlzVmp2dWRKS1RrN0dpUk1uMEs5ZlA0MWlFVXFsVW5pdDN2T2tubW5NeXNyQ3c0Y1AwYjU5ZTBpbFVreWJOZzFqeG94QldGZ1lhdGV1alVlUEhtSGd3SUVJQ1FtQm5aMGQ3dDc5N3hmUjJkblpPSG55Skg3Ly9YZms1K2ZqbTIrK1FiVnExYkI4K1hLTUh6OGV6WnMzUjVjdVhkQ2tTUk85RDVDMUpBeEdKaEtMUlBDeWN6R3FyUVJpNFhVMWUxZWo3NUd2Vk9DUkNROUFmUmxKUkdKMHEvcmZtdFhEajYrYWNUUkVSRVNXS1NzckM3Ly8vanZxMWFzSEx5K3ZZdHVybjAra2Z2anM5ZXZYQWZ5MzNDNDlQUjJIRGgxQ3ZYcjFOR1p3U2tvc0ZtUEJnZ1g0KysrL0RiWXJ1cFN1cUxLb0VGY1NwbGFWTzNueUpFUWlFZnIwNlNNY2MzVjF4YkZqeDFDblRoM1kybXBXUXM3SnlVRkVSQVJVS3BWUWhjL1oyUm56NXMyRHA2Y25IQndjTUdqUUlJMjlVT293dVdEQkFwdzlleFp5dVZ5ajhsemJ0bTBSR0JpSW4zLytHWkdSa1RoMzdoenM3T3l3ZWZObWplVjNsb2pCeUVTVnJld1IydndEazY4ejVacUU3RFNNT1dmNkU1L0huQy9icDBRWFp1clgzTUd6QWR3TFBYT282TksyemZlT1kwLzhXYVA2V3RoNE1BQWdYNlhBck12aEpvMkRpSWpJa3YzeXl5L0l6czVHdjM3OWpHcWZtNXVMQVFNR1FDcVZRaXFWUWlhVEFRQWFOR2dBQVBqeHh4K1JuWjJOb1VPSGx0a1lKMDZjaUp5Y25ETHI3MFV5NWdHdGhZczA5TzNiRjUwNmRkTFl6L1hCQngvZ3UrKyt3NXc1YzNSZUw1VkswYjkvZjQwOVFUVnIvcmQ5b21pQmlNdVhMd01BTGx5NGdQYnQyNk5yMTY0SURBd1V3aTVRc0ovc280OCt3ckJodzNENjlHbms1ZVZaZkNnQ0dJd3FsQVNaZGlsSmM1Q0l4QmhZbzQzQk52R3lWSlA3VmFrS1NwY1RFUkdSY2Y3di8vNFBTVWxKYU4rK3ZkNDJUWnMyRlpadDJkcmFZdENnUWNqSXlJQkNvWUJFSWtGUVVCRGF0Q240LzNyLy92MGhsVXExbmlGVUdpLzZHVTlkdW5SQlFFQ0FTZGRZVzF2RDE5ZFhZMGJIMTljWE5XclVLUFlCcmI2K3ZockwxSW9XdWVqY3VUUGF0V3VIdExRMGpTVjFRTUdNbXF1cnEwa0ZQRWFPSElsYnQyNmhTNWN1V2pOUVJkbmIyK3Q5RnBJbFlqQXlVWWI4bWRIN1Ywd3R2bERTWndXOWJOcDcxa2RWVzkzbExXMGxWbkN4MXYyQXRlS0lSSUNYblduUFMzaVluUWtWVk1VM0pDSWlxb0NxVkttQzZkT25HMnpUcWxVcnRHclZTbml2Zm9hUUxqNCtQaGd6Wmt5WmpjOGNhdFNvWWRKRGFZR0NjTE5xMVNxTlkwWGY2Mk5NTzJ0cmExU3RXdFdrTWVsVHQyNWQxSzFidDB6NnNqUU1SbFNteENJUkJ2cThvdmQ4QzFkL2ZCYndSb242bG9vaytMN0Y4T0liRnZMdTZaWEl5c3N1MGYySWlJaUl5SEl3R0puQWxBSUtRTW1MTDBoRkVvMzJ4aFpqZUJsbW5McFhiV3p5ckE0UkVSRVJrYmt4R0ptZ0pFVVhTbkp0RlZzbmpmWWxMY2J3b2psYjJXT0kzMnZDZTRWS0NZbElyTkhtYXNZRHpMbXk0NFdONlZsKzdndTdGeEVSRVJHVlh3eEd4WkJBVkh5amw4UXZjYWVOYWxmZHpnMUtLSkdZblc1MDN3TjhEQmRUQUlEM2EzV0NnOVFHQUhBcTVTWnFPbnBxN1RYS3lKTWhJK08rMGZjbElpSWlJbm9SR0l5S0lmNTN4a09ta0dQSXlXOU51cmFreFJkS09rTVVkaS9LNEhtSlNJeitQcTNSM0xVV0h1Wms0THViaDVDanlET3E3K0tDVWFCekRiVDNyQThBeUZYbVlXUHNFZnd2YUZDeC9mYnlibXJVL1UwUmtYaXh6UHNrSWlJaW9vcU53YWdZNG45cnZ1Y3JGV1llaVc3ZjNUd0VHN0ZWOFEwQmVOcFdSci9xTFdFbGxzREgzZzJmMU9tT3BkZjNHM1h0LzY3dUJBRGtLT1E2ejlldlhFMTQvY3VEMDBqT3pUS3EzeEgrWFl4cVp3b0dJeUlpSWlJeWxiajRKcFpOS3BJQUtIaTQ2TXZvV21ZOExxYmZ4Y1gwdThXMlRjck93TXBidndudlgvTUlRSGV2eGtiZFIzMFBmYzhSK2ozcEV2SlZDc1ErZll6ZFJqNjRsWWlJaUlqb1pjRVpJd05FRU1GV1VqQWJrL2Z2akpHenRRTTJ0djdZNUw1ZWhvcHhBSEFpK1FhYXV2aWhTNVZBQU1DSHRUcmhha1ljRXJKTDkzRFlqRHdaVGlUZndKNzRzMUNvbE1WZlVFU2VVb0hCSjFlVStQNWJYeDBQSzdHa3hOY1RFUkVSa1dWak1ETEFUdnJmVTRabGlwZXJ1bG1JNzZzbHZ2WnBYaTVVQUVRQVVuS2ZvcjFuL1JJOUJQV2Z6SGhjeVhnZ3ZGOTFLeEs1U3VQMkxPbFNra0JGUkVSRVJGUVdHSXdNY0pUYUNxOWwvNVo5enNxVFljeDU0d29qekE4TWdiTzFQUUFZZFkwcEpiMkRhNVE4R0JYbVplZU1RVFgwUDVEVmtGL2lUbXNFbzlLRUlyRkloSFllQWFXNm5vaUlpSWlvcEJpTURIQzFkaEJlUC8wM0dDbFZLaVRJakZ0MnBzQi9NeURHWExNci9nd0FJRk11TTJXWUZZSkVKTVpuQVcrWWV4aEVSRVJFWktFWWpBeHcvYmZVTmdDa3laK2FmSDNzMDBkSXRYcGlkUHZOZDQ4WjNkWlErZTlHVGo1d3M2bUVvNCt2R2QxZlVmMTlXdU5TeG4zY2Z2S3d4SDBRRVJFUkVaVVhERVlHVkxOM0ZWNm41bW9HSEdPZXYvTjMrajJUMnFzOXlzbkUrYlJZbzl1ck9VcHRNYnBPZDdSeHI0TjhsUUlKMldrbENqYUJ6alV3MU84MURNVnIrQ2N6SGovZmo4SzF6SGlUK3pFRml5OFFFUkVSa1RreEdCbFF3OTVkZUoyVW5hNXg3bms4ZjBmdFRPcnRFZ1VqbVNJWHp2OHUvNU9LSlBnOG9EYyt2ZmdUbnVVYlh6aENCT0RkbWgyRTl3MmNxcjJ3WnppeCtBSVJFUkVSbVF1RGtRSDFLbnNMcis4L1N6SGpTSXlqVkttdzdNWUJMR3YyTHV3bDF2QzBkY0xZdWozeDFiVTlSdmZ4bW1kOStEdFdFZDd2alQrSG0wK1Nuc2R3TlloRkluVHdiRkNxNjRtSWlJaUlTb3JCU0E4dk8yZDQyRlFHQUR6SnkwYWludWY4cE1xZll0U1pOYVcrWDBEbGFwZ2ZGRnpxZmg3blpHTDE3VWhNclBkL0FJRFdiclhSM2FzeGZrdTZWT3kxMW1JcGh2cTlKcnlQazZYaTUvdFJwUjZUTVNRaU1TYlU2L1ZDN2tWRVJFUkVWSlRZM0FONFdiM3FYazk0ZlNVenp1QlRmaFFxWmFuL1VaYmhNckpqajJNUWxYeGRlUDkrclk0YSs2WDA2ZS9UV2dpRENwVVNLMjVFQ0ErMkpTSWlJaUtxeURoanBFZmhaVjFuVTIrYmNTUWxzL2JPbndoMHJnRW5LM3ZZaUszUXRVb2dmcng3VkcvN0tyWk9lTE42UytIOXR2c25jZWZwb3hjeFZBQUZ4UmNHblZoVzR1dkQyMDVrOFFVaUlpSWlLakVHSXgwYXUvakN4OTROQUpDanlNUHAxRnRtSHBIcHN2S3lzZWIySDNqYnJ4MDJ4aDRwdHBqRGgvNmRZU1V1K0hHSXlVckFydmpvRnpGTUlpSWlJcUtYQW9PUkRtOVdheVc4UHBGeUhUbUtQTDF0UlFBY3BEYWx2cWV0eExyWU5zNVc5Z2p4Yld0U3Y5Y3lFOURTMVI4dFhmME4zTnRLNDd3c1B4Y2ovYnNhZlk5dDkwOGdJODk4RDZXMWxWZ0pzMFVxZzRzZWlZaUlpSWgwWXpBcW9wR1REeHE3K0FJQVZBRDJ4Sjh6Mk43VjJoRmJYaG43QWtZR09GalpvcnRYNCtkK24rYXV0VXhxdnkveC9ITVBSbllTYXloVVNzaVYrUnJIeFNJUkJ2cTBFZDVueXJPZjZ6aUlpSWlJcUdKaU1DcWlkN1VXd3V1enFYY1FMMHMxNDJoSXJZZFhFd3lyMlI0S2xSTFpDam5reW53b1ZFcFV0cktEamRoS2FIY3RLODZNb3lRaUlpS2k4b3JCcUlndDk0NmhrYk1QN0NSVytQbis4V0xiUDgzUHdjYllJNlcrcjVlZE13WVVtdm5RSlVHV2hqZVBMeW4xdmNxalcvOCtTMGtpRXNOUmFxdXpUYlpDanUzM1Q3M0lZUkVSRVJGUkJjRmdWRVNjTEJYZjNvaEFTemQvb3g3cW1xdk14K0ZIVjB0OTMvcVZxeFViakNxaVZQbFRBRUJla1NWeVJkMlhwU0F4T3gwaWlJU0h1U3BWS2loUk1JTjA1OGtqN0UwNGg2VHM5T2MrWmlJaUlpS3FlRVJ5dWJ6YzdWWWZkSHJGYzcrSGxWaGk4QmsrbnJaT0FBcWU5NU9hKzZSTTd1ZGk3UWdBeUZYa0lkT014UXpLaXB1MUl5VC9Ga1Y0bkpOcDV0R1V2ZkEyNDgwOUJDSWllb2xGUjBjak9qb2E0OGFOTS9kUWlLZ0lhMnRyVWRGam5ESFNvN2dIbTViMUIvMDhwYUxDaFFmMWJCQVJFUkVSMGN0T2JPNEJFQkVSRVJFUm1SdURFUkVSRVJFUldUd0dJeUlpSWlJaXNuZ01Sa1JFUkVSRVpQRVlqSWlJaUlpSXlPSXhHQkVSRVJFUmtjVmpNQ0lpSWlJaUlvdkhZRVJFUkVSRVJCYVB3WWlJaUlpSWlDd2VneEVSRVJFUkVWazhCaU1pSWlJaUM1V1Nrb0lmZi93UjJkblo1aDVLc1dKalkzSDQ4R0dqMjRlR2h1TDgrZlBQY1VSVTBVak5QUUFpSWlJaU1vOFRKMDVnKy9idHlNckt3dGl4WTQyNkppd3NER0ZoWVRyUDdkdTNEeU5Iaml5Mmp4bzFhbUQyN05rQWdOOSsrdzJSa1pGWXVIQWhySzJ0aFRZS2hRTHIxNjlIcTFhdDBLUkpFeHc5ZWhRN2R1eEE1ODZkalJwblJFUUVQRDA5MGJ4NWN3REEwYU5IamJvT0FGcTFhZ1U3T3p1ajIxUEZ3R0JFUkVSRVpLRjY5KzZOeU1oSUhEeDRFQjA3ZGtSZ1lLQlIxL242K3VLTEw3NFEzaWNuSjJQV3JGa0FnUDc5K3d2SEV4TVRzV3ZYTG93WU1RSTJOamJDOGNxVkt3dXZ2Ynk4RUJNVGc3VnIxMkwwNk5IQzhaaVlHT3pac3dmZTN0NW8wcVJKaWI5R3RVV0xGaG5kZHMyYU5haGV2WHFwNzBubEM0TVJFUkVSVVFXbFVDanc3Tmt6ZzIzZWZ2dHRIRGx5QkE0T0Rzakt5dExaeHNIQkFSS0pSSGh2WldVRlgxOWZqZmRxdlhyMUVsNGZQMzRjdHJhMmVQUE5OL1hlUHlnb0NBTUhEa1I0ZURoYXRXcUZsaTFiQ3RjQ2dJZUhCNjVmdjQ3VTFGUUF3UFhyMTdYNnFGMjdOcVJTd3g5ckl5SWlFQmNYaDA4KytRUWpSNDVFNzk2OU5jN0w1WEpNbVRJRkNvVUMzdDdlQnZ1aWlvbkJpSWlJaUtpQ3VuWHJGajc5OUZPajJrWkZSZWs5dDJMRkN0U3BVMGQ0Zi92MmJZMEFWSmhLcFlKTUpnTUF4TWZIbzBxVktscmh6TUhCUWVQOTBLRkRjZmJzV1J3NmRBZ3RXN2FFWEM0WGxyN05uVHRYbzYydXIrZW5uMzZDdTdzNzFxMWJoMTI3ZGduSE4yM2FoRTJiTmdFb0NFWStQajU0Ly8zM3NYcjFha2drRXVGcnlNek14SmRmZm9ta3BDUXNXN1lNWWpHMzRWc2lCaU1pS2pmeTgvTVJIeCtQbEpRVTVPVGtRS0ZRbUh0SVJQU1Nra2drc0xXMWhidTdPNnBYcjE3c2JFSkZWYlZxVll3Wk04WmdtOURRVURnN08yUG8wS0Y2MjNoNmVtcTg5L1gxeGN5Wk00WDN5Y25KbURwMUtvQ0NNRFJxMUNpTjlnTUhEdFI0SHhFUm9mRmVLcFZpeG93WmNITnpBd0Q4K2VlZnlNckt3cVJKa3hBUUVBQUEyTFZyRnlJaUlyQnUzVHF0OGJtNnVnSUFPblRvSU14a0xWdTJETzNhdFJObW9OVGVldXN0eUdReWhJYUc0c3laTTJqYXRDbTJiOThPaVVTQ1JZc1d3Y3ZMUysvM2dTbzJ5L3hiZ29qS25mVDBkTnk0Y1FQdTd1NW8wS0FCSEIwZE5aWjFFQkVWcGxBbzhQVHBVeVFtSnVMY3VYT29WNjhlWEZ4Y3pEMnNGODdaMlZudnpJNWFhR2dvSEIwZGkyMVhtSldWVmJITHpYUVZhRWhNVE1Ubm4zK3VzNzA2a01qbGNtemJ0ZzNlM3Q3bzFLa1RSQ0lSZ1A5bW1RemR0MDZkT3NMTTFySmx5MUM3ZG0xMDY5Wk5xOTJRSVVPUWtaR0JpSWdJbkRsekJuWjJkdmpxcTY4MGxnZVM1V0V3SXFLWG5qb1VOV3JVeUNJLzJCQ1I2U1FTQ1p5Y25PRGs1SVQwOUhSY3ZYclY3T0hvenAwN3VITGxDcEtTa3BDWGwyZnk5YTFidDBicjFxMmZ3OGhNWjJncG5acjZlOTJyVnkrc1hyMGFQajQrZVByMHFVYWJ5TWhJalgxTi9mdjNSMlptSnZ6OC9QRGFhNjhKb2Fpc3hNYkdJaW9xQ29jUEg4Ymp4NC9oNXVhR09uWHFJRG82R2hNbVRFQkFRQUNhTld1R0JnMGF3TS9Qai8vUHNUQU1Sa1QwVXN2UHoyY29JcUpTY1hGeFFhTkdqWEQxNmxXMGFOSGloUytyeTg3T3hwRWpSM0RyMWkyNHVycWlWcTFhY0hKeU12bERmN1ZxMVo3VENFM1RxRkVqakJneEFpMWF0QkNPNWVUazROU3BVeWJ2emRtMWF4ZnUzNzh2dk8vZnZ6K3VYTG1DRGgwNkFJREdjNHZVN2ZROXk2anc3RkpSTVRFeCtQTExMNUdTa2dLeFdJeWdvQ0M4OTk1N2FOZXVIYVJTS1JJU0VoQVJFWUZqeDQ0Sk0xMHRXN2JVMnQ5RUZSdURFUkc5MU9MajQrSHU3czVRUkVTbDR1TGlBbmQzZDhUSHg4UFB6KytGM252djNyMTQ4dVFKZXZYcWhkcTFhNy9RZTZzbEppWWFQSitmbjYrM2pWZ3NSdFdxVlFFQWNYRnhjSFYxRmZiMHFObmEycUpUcDA2SWo0L1hPSzVTcVlRK2RGbTFhaFVBeldjakxWbXl4T0JZOVoxdjE2NmR4bk9RQUVBbWsrSE1tVFBJeWNsQi9mcjEwYXhaTTdSdTNSck96czRBZ0sxYnQyTHo1czJJaUlqQWlCRWpNSHo0Y055NWMwY0kwV1JaR0l5STZLV1drcEtDQmcwYW1Ic1lSRlFCZUh0N0l5WW01b1VIbzVTVUZBUUhCOFBEdytPRjNyZXc0Y09IR3p6LzhPRkR2VzJzckt5d2QrOWVBTkFxcXFDTE91d0FFS3JURlEwc2hoUXR6QkFTRW9KT25Ub0o5KzdWcXhlR0RCbUNJVU9HYUYyYmtKQ0FxMWV2Q2lXOXc4UERJUmFMRVJJU0loU0hNRVFrRXFGMjdkcG1DN0JrWHVVeUdObEtySkNqTUgxdExsRlpzWlZZRmQrSXlrUk9UZzRjSFIzTlBRd2lxZ0FjSFIyUm5aMzl3dTZYbjU4UEFHamV2TGxaUXhFQVRKa3lSZSs1UllzV3djM05UVzh3S2p6YkV4RVJBYmxjanF5c0xMaTd1eU11TGc2alJvM1NDRE54Y1hIQzY2U2tKSWhFSW1HR3hsVHEwdCsydHJaNjJ5aVZTbUdNWVdGaE9ITGtpRkRJb1h2MzdoZytmRGdjSEJ4dytQQmh2Yk5OdXZaTEZRMW9WUEdWeTJCVXhjWUo5MlVwNWg0R1diQXFOazdtSG9MRlVDZ1VyRDVIUkdWQ0lwRzgwREwvR1JrWkFQQlNWRHBUNzluUlpkR2lSYkN6c3pQWXByQ29xQ2dzVzdZTSsvYnRLN2J0MzMvL0RTY25KeWlWU3FQSFd0aXRXN2VRbjU5dnNJVDJwazJia0pTVWhPblRwNk52Mzc1NCsrMjNVYjE2ZGZUcTFRdGVYbDVDTmJ1QWdBQ3QwdVhuenAzRDZkT25peTFwVHBhaFhBYWpscTcrREVaa1ZpMWQvYzA5QkNJaWVzbmw1dVlDQU56ZDNjMDhrcktWbnA2dXRlOVRQZU5TdTNadExGKytIR0ZoWWNqT3pzYXZ2LzRLbVV5RzBhTkhZOUtrU2FoYnQ2N09NdDY2eU9WeXJGNjlHalkyTm1qVHBvM2VkcW1wcVhqMDZCRUFvRjY5ZW5yYmVYdDdhNVg2enN6TXhPblRwMDBxVlU0VlY3a01SbTk0TmNPUng5ZVFJbjlpN3FHUUJYSzNyb1RlWHMzTVBRd2lJbnJKcVFzUG1MSy9wang0OE9BQnNyS3lOQW90ckY2OUdnQmdZMk1Ec1ZnTWEydHJ6SjgvSDBxbEVtdlhya1ZZV0JnbVRacUV3WU1IWS9EZ3djWGU0L2J0Mi9qMjIyOXgrL1p0akI4L0hwVXJWeGJPMmRqWUlERXhVVmhtRnhNVGc2Q2dJSVA5UFh6NEVBa0pDVnJIMVFVbnpwOC9yL082NXMyYkZ6dFdxampLWlRDeWwxampJLyt1bUIrejI5eERJUXYwc1g4MzJFa3Exdi9raUlpSWpIWHAwaVVvbFVyTW5Uc1hvMGVQQmdENCtQZ0FLQ2hOSGhFUmdhMWJ0eUluSndmejU4K0hoNGNISmt5WWdLQ2dJSHozM1hlNGRPa1NwazZkS3N3NjVlZm5JeVltQmdEdzdOa3pIRGh3QUQvKytDUHM3T3p3MldlZm9VdVhMaHIzZitPTk43Qno1MDc4OWRkZkFBb2VZdHVuVHgrRFkvN3JyNyt3ZWZObXZlZG56cHlwOHpqM0dWbVdjaG1NQUNESXFRWm0xSDhUUDl6NWd6Tkg5RUs0VzFmQ3gvN2RFT2prWSs2aEVCRVJHY1hZWWhNcWxhcll0bloyZHJoNDhTSWVQMzZNOGVQSFkvdjI3VnJQK1ltT2pzYktsU3ZScEVrVGpCMDdWaWp6RFFDZE8zZEd6Wm8xc1hqeFltUmxaY0hGeFFWeXVSd0xGaXpBbFN0WDRPenNqUG56NTJQOCtQRUFnTmRmZjExbjBZWVBQL3dRYjc3NUpwNDlld2FwVkFvUEQ0OWluMDNWcDA4ZmRPN2NXZXY0dm4zN3NHdlhMbXpjdU5IZzlXUVp5bTB3QWdyQzBaTEdRN0UvNlFMT3B0M0JvOXhNVnF1ak1tVXJzVUlWR3llMGRQWEhHMTdOWU0rWklpSWlLa2Y2OSs5dlZMdUVoSVJpMi83ODg4OVlzMllON08zdDBhbFRKelJ2M2h3TEZ5N0U5ZXZYTVhyMGFEUnAwZ1NlbnA0SURnNUd6Wm8xRVJzYmk5allXS2hVS2lnVUN1VG41eU12THcvZHUzZEhkSFEwM056Y3NHalJJbHk0Y0FIVHBrMkRxNnNyWnN5WWdiRmp4NkoxNjlhSWpJeUVvNk1qeEdJeHhHS3hVSWduUHo4ZitmbjVRcC9xZi9mcDB3ZFBuejVGWGw2ZXNPZEl2WXpSd2NGQktNSlFtUHBZbFNwVmpQNmVVc1ZWcm9NUlVMQ3NibEQxTmhoVVhmK21QTksyWjg4ZXVMdTdvMTI3ZHVZZUNoRVJFVDBuWlZsdHpjSEJBVlpXVnVqUm93ZXNyYTNoN3U2T2I3NzVCcWRPbmNMUm8wZHg2dFFwcEtlbkMwVW5EUEh3OE1EQWdRUGg3dTZPOTk5L0gyM2J0Z1VBckZ5NUV1SGg0VGg3OWl3T0h6NXM5Tmk4dmIwUkVoS0NQLzc0QXovODhBTUFRQ3FWb21uVHBpWDdZc2tpbGZ0Z1JFUkVSRVM2bFhXMXRZOC8vaGpWcWxVVDNvdEVJcno2NnF0NDlkVlhoV041ZVhuSXljbEJYbDRlbEVxbFVJU2k4TXlQalkwTlJDS1I4SXdodGFwVnEyTGN1SEVBQ3FyUzVlVGtRS2xVUXFGUUNDVy8xZjBVL3NmS3F1RDVnbTNidG9XenN6T1VTaVhxMXEyclZZV3VxSm8xYTZKVHAwNWw4ODJoY28vQmlJaUlpSWlNVXI5Ky9XTGJXRmxaQ1VHbE9McVd0NmxaVzF1YlhOSFB6YzBON2R1M043cDltelp0REpZQ0o4c2lMcjRKRVJFUkVSRlJ4Y1pnUkVSRVJFUkVGby9CaUlpSWlJaUlMQjZERVJFUkVSRVJXVHdHSXlJaUlpSWlzbmdNUmtSRVJFUkVaUEVZakN5WVFxRXc5eENJNkFXVHkrWG1IZ0lSRWRGTGljSElndVhuNTV0N0NFUXZqUk1uVHVEOCtmUEZ0Z3NQRDhleFk4ZE1DaGhoWVdGWXZYcDFhWVpYSmc0ZlBveTMzMzdicUsvVGtMaTR1RElhVWVrb2xVcHMyN1lOMjdadE0vZFFDTUM5ZS9lUWxKUmswalZQbno3RjRNR0RNWGp3WUR4OSt2UTVqWXlJeURoOHdLc0Z5OG5KTWZjUWlNemk3dDI3a01sa2FOaXdvWEJzenB3NXFGS2xDclpzMlNJYzI3MTdOOXExYXdjUER3OEFRSEp5TXRhdVhRdGJXMXZzM3IzYjZQdnQzNzhmS1NrcEdEVnFWTmw5RVNXUW1KaUl6TXhNekprekJ5dFdyRUN0V3JWTTdtUHg0c1dJakl6RWwxOStpUll0V2p5SFVSb3ZQejhmNjlldkJ3Q0VoSVNVcUk5dTNib1oxUzR5TXRMb2EyMXNiT0RwNllrbVRacmd6VGZmaEkrUGo4NTJIM3p3Z2ZFRE5jR0dEUnUwanVYbTVpSWhJYUZFZitiR2lJbUp3YlJwMDJCdmI0K2xTNWVpU3BVcVJsMm5VQ2lRa3BJaXZDWWlNaWNHSXd1V2w1ZUhKMCtlb0ZLbFN1WWVDdEVMazVhV2hyRmp4OExLeWdyTGx5K0hyNit2em5aLy9QRUh2di8rZXh3OWVoVExseThIQU55NGNRTUEwS2hSSTBpbHBmdnI4NE1QUGlqeHpJdVBqNC9PRDcvRkdUcDBLRzdmdm8wVEowN2c4T0hESmZxUVhLZE9IVVJHUnVMNzc3L0gyclZySVpGSVRPN0RGT3J2VWZYcTFTRVNpWjdydmNwS2JtNHU0dUxpRUJjWGgwT0hEdUd6eno1RGx5NWR0TnE5cUptM3AwK2ZZdXJVcVhqdzRBRVdMbHlvOFF1Qndvd0ppVlpXVm9pSWlOQTY3dW5wQ1RzN096eCsvQmlmZi80NXZ2bm1HK0VYQ2tSRTVRV0RrUVVUaVVTNGYvOCtHalZxWk82aEVMMHdycTZ1R0RGaUJFSkRRekZ6NWt5RWhvYWljdVhLR20xdTNicUY1Y3VYdzlIUkVaTW5UeGFPLy9QUFB3Q0FWcTFhbGRsNHFsYXRDaXNySzZQYjYvb3duWitmajVFalJ4cDFmVzV1TGlRU0NVNmVQSW1USjA4VzIzN1ZxbFd3c2JFUjN2ZnAwd2Q3OXV4QlhGd2NEaHc0Z0Q1OStnam54bzRkaSt2WHJ4czFqc0ptenB5Sjl1M2I2enlubmxVNWNQcHpybDhBQUNBQVNVUkJWT0FBcksydFRlN2JXRDE3OWl6eHJGUGhhMVVxRlRJeU1uRG16Qm44OHNzdmtNdmwrUHJycitIbjV3ZC9mMyt0YTExY1hCQWVIcTZ6MzYxYnR5SW9LRWh2a0NscThPREJ3dXhMWWZiMjl2RDA5TVQxNjljeGJkbzBMRnEwQ0FFQkFYcjcwVGZiOCtqUkk3M1h1TG01WWVIQ2haZzRjU0tTa3BJd2VmSmtMRnUyRE03T3prYU5uWWpvWmNCZ1pNRmNYVjBSR3hzTGYzOS8yTm5abVhzNFJDOU0zNzU5Y2ZueVpWeTZkQWwzNzk1RjQ4YU5OYzZ2WDc4ZUNvVUM4K2ZQaDdlM3QzQmNIU1RhdFd0WFptT1pOMjhlL1B6OGpHNnY2N2Y2U3FYUzVOa0hZOXNybFVxTjl4S0pCTU9HRFVOa1pLVFdqSk90clMxc2JXMkY5K3JsdWpZMk5qcG5lM0p6YzZGU3Fjb2s4QlEzMnhFVUZJUnZ2dmxHNzNrSEJ3ZU5QMnRURkwyMldyVnFhTml3SVJvM2Jvd3BVNlpBb1ZBZ1BEd2NVNmRPTmJyUGd3Y1BZc09HRGFoVnF4WldybHhacWhsS3NWaU1xVk9uSWpjM0Y5SFIwWmcyYlJxV0xsMnE4WE9uVXFrQUZQeFpGVjVPV2xoeDMyTS9Qei9NbkRrVFU2ZE9SWHg4UEtaTW1ZTFEwRkNUZ2o4UmtUa3hHRmt3VjFkWFBIMzZGQmN2WHNRcnI3eFNicGFwRUpXRlR6LzlGSGw1ZVRwL296MTM3bHpFeE1TZ1NaTW13ckhZMkZna0ppWkNKQkpoeXBRcGV2djE5L2ZIOU9uVE5mYVBwS2VuQS9odjlzUEx5NnVzdmd3dHV2YkNBTUMxYTlkdzZ0UXB0RzdkMnVSWjRtUEhqbUhUcGsxYXg1Y3VYU3E4WHJkdUhiNysrbXVOOHoxNzlrUitmajVDUTBOMWhyOFJJMGJnM3IxN1pSS005TzNqVWZQMDlDejFQVXpWckZrekJBVUY0ZkxseTdoOCtiTFIxLzN6eno4SURRMEZBTGk3dTJQVnFsVUcyNy8zM252RkxvbVdTcVdZTVdNR1B2MzBVOXk2ZFFzUkVSSDQ1Sk5QaFBQcW1TWUhCd2VqeDZsTHMyYk44UDc3NzJQTGxpMElEZzVtS0NLaWNvWEJ5SUpKSkJJMGI5NGNwMDZkd3RXclZ4RVlHR2p1SVJFOWQ0WTJ2S2VrcEdpZDc5aXhvekJEQWhUOFp0M1FiSXY2ZzZXdU51YXM1clp6NTA0Y08zWU1HUmtaSmdlalo4K2VGVHQyOVl4RFllclpKbjJ6SFhsNWVRQlFKc0dvSkh1dVhvU2FOV3ZpOHVYTHlNaklNS3A5Ykd3c1pzNmNLVlE5UEhQbVRMSFhEQm8weUtpOW9yYTJ0cGczYng1T25EaWhzUVFTQUk0ZVBRb0FaVktjSVRnNEdPM2J0eS94REJ3Umtia3dHRms0VDA5UEJBWUc0dkxseThqTnpVWFRwazJmKzJacUluTXk5QUZmb1ZCb25VOVBUNGRNSmhNMm5JZUZoV25OUHZUdDJ4Y3ltUXpidDIrSHE2c3JBTTJaRy9YZWo4TEgxQUZzeElnUnBmdUNqSkNjbkl3VEowNUFKQkpod0lBQkpsL2ZzMmRQOU96WlUrdDRhR2dvOXU3ZFcremZHeThpR0wyczFBR244RDR0ZmE1ZnY0NnBVNmZpNmRPbmNIUjB4TktsUzFHelprMnRkaytmUHNYbm4zK08yN2R2bzJmUG5rWlhnQU1LOWdJVkRVVVBIanpBNXMyYkFSVDhJa0FmcVZTS3ZMdzgzTHAxQzNYcTFOSGJUaVFTTVJRUlVibkVZRVNvVmFzV2JHeHNjT0hDQldSa1pLQmh3NGJQZGFrUGtUa1ZYV29XSFIyTmhRc1hRaWFUb1VxVktsaXhZZ1hjM053MDJvU0hoME1ta3dIUW5obDU5dXdaWkRJWnJLMnQ0ZUxpWXZKNDlCVmZVQWUwb2t2RWpKbDFHamR1bk1ZellXUXlHUlFLQlNRU0NlYk9uV3YwMkF6Tnd0eTRjUU8vL3ZvcnBGSXB4bzRkcTdPTldDelcycU5VbURvWVZlVGxWdXFDSGNYTnhQeisrKzlZc1dJRlZDb1ZSbzBhaFczYnRtSEtsQ240NXB0dk5INEdFaE1UTVd2V0xOeS9meC9kdTNmSGhBa1RTalcrdi8vK0d3c1dMSUJNSmtPdFdyWFF0V3RYdlcxcjFhcUZtemR2YWl6QmE5V3FGUllzV0ZDcU1SQVJ2U3dZakFoQXdXWmhSMGRIWExseUJkSFIwYWhVcVJLOHZiM2g2ZWtKZTN0N1dGdGJjeWFKS3B6dDI3ZGovZnIxOFBUMGhFd213OU9uVHpGeTVFaTBidDBhNDhlUGg0Mk5EZExTMGhBV0ZpWmM4K2pSSTQzZjBDY25Kd01vcU9SVmtuMTYrb292cU10NUZ3MG42OWF0SzdiU1YwSkNBckt5c3JTTzY1b1JLNG04dkR3c1hib1VLcFVLSVNFaDhQSHhnVXdtZzcyOXZVWTdpVVNDL1B4OG5jdnNnUDltVXlycWpOSHZ2LytPQnc4ZUFBQjY5T2lodDExMmRqYTJiZHNHR3hzYnpKbzFDMDJhTkVIanhvMHhlZkprakI0OUdoOTk5QkY2OXV5SkF3Y09ZTTJhTmNqSnljR3dZY013ZE9oUWd6OXpNVEV4R0RkdW5NWXhCd2NIN05telI2aVdkK1RJRVFDQWg0Y0hacytlYmZEditjOCsrd3lyVjY5R1ltS2k4R2RhcTFZdExGMjZGQWNQSHRScXI2NGtxRlFxTVh6NGNKMTlGbjUyMGJoeDR3emV2NnlXUzE2NWNnV1hMbDBxazc2SXFHSmhNQ0tCazVNVDJyVnJoNGNQSCtMZXZYdTRkZXVXOE53V0luTXB5U3hNY2RMUzBoQWFHb3JqeDQramR1M2FXTEJnQVlLRGcyRnRiUzA4cCtmT25UdjQzLy8raDYxYnQwSW1rOEhPemc3WjJkbUlqNDlIVU5EL3QzZm5jVm1WK2YvSDMzamZJQWlvSkJnUUtKUUtxSXhMdUxab09tbGFhdU5ZYnFWbGkvYlFYR1ljSnl1WDNISXJ4OUkybTlLcDFGeSttaW1rbGhucXVPOGI3aWlJQ2lpTEtMTGV2ei80Y1krMzdDcUNuTmZ6OGVneGNzNjV6cmx1Yk9LOHVhN3JjLzNKZXEvY0Y5OTdOY3BhMEF2bXpaWXZYMjc5ODFkZmZhV2xTNWZxeVNlZjFKZ3hZKzVLSDc3NDRndWRQbjFhZGV2V1ZkKytmWldabWFsaHc0YXBkdTNhZXZ2dHQxV3RXalZKT1ZPdjB0TFNsSm1abWU5OThwdEtWMURsczJlZmZiYlFQaFYzbzlhZVBYdm0rejI4ZHUyYVltSmk4bTNqNnVwYTdQM2VMQmFMNHVMaTlNc3Z2Mmpod29XU2NrWlZDdXVmazVPVFpzNmNxUnMzYmxpbm9OV3RXMWR6NTg3VnVISGpOR3ZXTEgzNzdiZEtURXkwQnBoSEgzMjB5TDVVcmx6WlpyVHA1bERzNE9DZ1J4NTVSQnMzYmxUanhvMDFhdFNvSXZjZGV2amhoelZ0MnJROHgrZlBuMS9nYzZTaTErWGxLdWo3ZjdlNXVMamNzdzNPYzhNL2dQc0R3UWg1ZUhwNnl0UFRVNW1abVVwSVNOQ05HemVVbXBwYTZKUVlvTFFVdG5kS1NWa3NGcTFaczBiLy92ZS9sWktTb21iTm1tbk1tREhXY3ZVT0RnNmFPSEdpdnZycUt5MWZ2bHlEQncvV3l5Ky9yR3JWcXVtMTExN1R4eDkvcklpSUNIWHUzTmw2eitQSGowdVM2dFdyVitUem82S2l0R0hEQnRXdlg5OTZiTXlZTWZsT0pidHc0WUtrZ290RjVCYUZLTXlsUzVlMGN1VkttYzFtdmZiYWF6Ym5jbC9VUzdvLzBNYU5HN1ZxMVNwSjB1alJvMlUybTdWbzBTSkZSa1lxUFQzZDVsNlZLMWZXdFd2WENud0p6UzhZbFdTOXpPMG9LT0NFaFlYbE8rb2hTUysvL0hLaDMrdGx5NVpwMmJKbGVZNmJ6V2E5OE1JTEdqQmdRSkdqaWJscjAzS2RQWHRXZi96eGgvVjdsMXU4SVNzclM1czNiMVpxYXFvYU5teFk2T2pod3c4L2JEUEtjbXM0NjlXcmwrclhyMjhUOUcvSEs2KzhvbGRlZWFYQTU1aE1wZ0tySlNZbEpWblh2UzFidHN3YXFrdVR2NysvMnJScFUrclBrWEorU1hIKy9QbDc4aXdBZDQ1Z2hBS1p6V1oyTGtlWnU1dkJhTnUyYlpvOWU3WWNIUjAxZVBCZ2RldldMYzhMYTZWS2xUUm8wQ0M1dTd0cjdkcTE2dENoZzFxM2JtMDluN3RtSkZmdXFHcEJHMmFlT1hOR2FXbHBrdjRYY3Q1NjZ5M3JGS0tMRnk4VzJ1ZUNmdE9lV3dMOFpyZCtsczgvLzF3WkdSbnEzcjM3WFZrTXYzLy9mazJmUHQzNmRVWkdoazZkT3FYLy9PYy9NcHZOZXUrOTkyejJSTXN0dXBCZk1McDVpdDNOaFFrSzJrTW5QN0d4c1ZxelpvM2MzZDNWcFV1WEVuK2UwdVRvNktncFU2WVV1OXBuWW1LaURoMDZwTDE3OTJyWHJsM1cwUk1mSHgrOStlYWJhdFdxbGJaczJhSmZmLzFWcTFldjF1clZxeVhsRk5EeDgvT3pDZXNsOGE5Ly9ldTJwbGNXRkhRQTRINUdNQUpnR0sxYXRWS2ZQbjNVc1dOSGExQUlEUTNWN3QyN05XclVLSnQ5aTNyMDZLRXVYYnFvY3VYSzFwZDlUMDlQblR0M1RqRXhNZkwyOXRiMTY5ZDE2TkFoMmRuWjJRU2oyTmhZTFZxMFNEdDI3RkJzYkt6MXVKdWJteDU3N0RFMWJ0ellPdDN0NWtwMk44dGRZMVNjRjlEYzRIRno5YmZ3OEhCdDJiSkZibTV1NnQrL2YwbStUZms2ZlBpd3hvMGJaeDNsa2FUQmd3Zkx6YzFObVptWmV2dnR0MjFHelN3V2k2NWN1U0pKK1k0QzVJWkZxZWcxUnFtcHFkcXpaNDhlZSt3eG0rT3hzYkZhdUhDaDZ0YXRlOGZCcUVlUEhobzRjT0J0dGUzVXFaTjY5ZXFsckt3c1JVUkU2SnR2dmxGOGZMekdqQm1qbVRObnFrNmRPb1cyWDdkdW5jMGVVRjVlWHVyUm80ZmF0R2xqOCs5Vno1NDkxYk5uVDUwOWUxYi8vZTkvdFgzN2RrVkVSQ2cyTmxhOWUvZStyYjU3ZVhrcE16TlRGeTVja0oyZG5YeDhmQXE4OXVickFLQWlJaGdCTUpSWFgzM1YrdWZFeEVUTm16ZFBOMjdjME1zdnY1eG5oUFRXRXNzaElTRmF2WHExL3ZqakQvWHUzVnZidDI5WFptYW1HalJvWVBQeWYrWEtGZXR2OUQwOFBKU1VsS1QwOUhUOStPT1AxcGZLYTlldXljN09yc2hDQ3NXUm1wcWFwNys1NWNYVDA5TTFaTWlRQXRzT0hEaXd3QmZkM0dsWTI3WnQwNlJKazVTV2xxYW5ubnBLTzNmdVZFcEtpdXp0N1JVWEZ5YzNON2M4VTVNdVhMaWd6TXhNMmRuWjVUczlMbmZ0aGRsc1ZxVktsUXJzWDNaMnRpWk5tcVFkTzNib3IzLzlxd1lOR2xUZ3RmbXhXQ3c2ZWZKa29lV2w3NVN6czdNMWFQdjYraW80T0ZpREJ3OVdjbkt5cGt5Wm9pKy8vTExReW50UFBmV1V0bTdkcXFDZ0lEVnIxa3orL3Y1YXYzNjlKaytlckZxMWFxbFdyVnJ5OWZWVjdkcTE1ZWZucDlxMWE2dDI3ZHJxM2J1M1VsTlRkZVRJRVRWbzBPQzIrajU1OG1SbFoyZnJwWmRlVWx4Y25FYVBIbDNnOTJyVnFsWDY5Tk5QYlVaUUFhQWlJUmdCTUl4VHAwNFYrR0pkMEg1Q040L1lQUG5razFxOWVyWEN3c0xVczJkUDY1cVVXME9CbDVlWHVuVHBvcWVlZWtvTkd6WlVuejU5RkI4ZmJ3MGdXVmxadW43OXVseGRYUXNOQmNXVkc0eHVYaitUdXlidzJyVnJ1bmJ0V29GdG82T2ppN3ovN3QyN2xaYVdwbGF0V3VtZi8veW5Ybnp4UlVuU0o1OThvbkhqeGlrbUprYURCZzNTNk5HanJldFZEaDA2Sk9sLzJ3SGNLbmZFcUxEUklvdkZvbzgvL2xnN2R1eVF5V1FxOGN1L3hXTFJKNTk4b3JDd01JMGVQZnFlclN2eDlQVFVrQ0ZETkdYS0ZFVkZSV25ac21XRmp1alkyOXRyM0xoeE5zZGlZbUtVa3BLaUhUdDI1Tm5rMWNQRFEvMzY5ZE16enp3akp5ZW5ZaFZpS0V5bFNwWFV1WE5uTFZpd1FJc1dMZExZc1dQelhKT1dscWJGaXhkTGt2cjI3WHRIendPQThvcGdCTUF3SEJ3Y3JOV3pybDI3cGl0WHJzakJ3U0hmRVkzOEFrUGp4bzNsNmVtcEN4Y3U2SnR2dnRIZXZYdGxNcG4wNUpOUDJseFhyVnExUEdXU2J4WVhGeWVMeFdLdHVKZGZnWVhDaWk4MGFkTEVadStnM0lYNU4xZnd1M2t0VUg1S1VueWhkZXZXU2twSzBxaFJvMnpLS2Z2NStXbnUzTG1hTkdtU2R1L2VyWGZmZlZjTEZpeFFqUm8xdEduVEprbXltWjU0czl4ZzVPam9XT0J6NTh5Wm83VnIxMXJYTHozKytPT0Y5dk5tR1JrWm1qVnJsalhZbmo1OStwNEZJeWxuRkdqVnFsVTZkT2lRRmkxYXBBNGRPdVRaSDZzdy9mdjNWLy8rL1pXUWtLQ29xQ2hGUmticTVNbVRPbm55cENJakkrOTZGY1MvL09VdldybHlwVFp0MnFSOSsvYmwrWHY3N3J2dkZCY1hwM2J0MnBYcTZCc0FsQ1dDRVFERDhQWDF0VTRQR3pWcWxLNWN1YUxCZ3dmbldiaStaY3NXalI4L1h1M2F0Yk01Ym1kbnArN2R1K3V6eno3VGp6LytLQ2tuWUpUa2hWZjZYMW5pMnJWclN5cDgwOWI4enQyNjZldlpzMmNsbFY3SjhFYU5HcWx4NDhiNVRybHpjWEhSNU1tVDlkbG5ueWt3TUZBMWF0VFFsU3RYdEd2WExrazVBU0UvdWV1aThndGxGb3RGczJmUDFwbzFhMlEybS9YKysrL25XVjlVbUxpNE9IM3d3UWZXd2hqOSsvZlhTeSs5Vk96MmQ4dkFnUVAxOXR0dkt6VTFWVjkvL2JYKytjOS9GbnE5eFdMUjExOS9yUWNmZkZBUFBmU1FmSHg4VkxObVRibTV1ZGxVanN2S3lyb3JJNDAzYzNaMjFpdXZ2S0xaczJkcit2VHArdUtMTDFTMWFsVkowcDQ5ZTdSMDZWSTVPenZmOWpvc0FMZ2ZFSXdBR003UFAvK3N2WHYzeXR2Yk8wOXA0ZXZYcit1enp6NVRwVXFWOVBMTEwrZHArOXh6ejJuSmtpV0tqNCtYeVdTNnJVWHZwMDZka2lRRkJBUllqOTBjMmdvU0ZSV1Y3d2hTWkdTa3BQOEZyYnV0cUpkd2s4bGtNNEsxZVBGaVpXWm1xbTdkdWphZjhXYTUwLzl1SFRGS1QwL1h0R25URkI0ZUxpY25KNDBaTTBiTm1qVXJWajh0Rm90Q1EwUDE5ZGRmS3lVbFJaVXJWOWFJRVNQVXZuMzdZclcvMndJREE5VzJiVnR0M0xoUnYvMzJtN3AxNjFaZzlVSXBwOExoa2lWTGJJNDVPRGpJMjl0YnRXclZrcisvdi9XZnV4R0NJeU1qZGUzYU5lc1V4ZWVlZTA3YnQyL1h0bTNiTkhIaVJFMmVQRm5SMGRHYU9IR2lzck96TlhMa3lId0xoUlJIY25LeWxpOWZiclBHRHdES0c0SVJBTVBKeXNwUzllclZGUk1Ubzc1OSs2cGJ0MjdxMnJXckhCd2NOR2JNR01YR3hxcFBuejc1VnVnNmZmcTBrcE9USmVXczR6bDM3bHlKUzJFZk9IQkFVdkgyUGlxT0kwZU9XTy9YdjMvL0VtMlVXZFRHcVNVdHkzem16Qm45L1BQUGtsVG9LRTFCd1dqdDJyVUtEdy9YQXc4OG9FbVRKaFY3MnRiaHc0YzFiOTQ4YXpsMVB6OC92ZmZlZS9Mejh5dFcrOEkyZUpWS3RzbnJ6VjU3N1RWdDNyeFptWm1abWp0M3JqNzU1Sk1DaTEwODlOQkRtamh4b3M2ZE82ZHo1ODRwS2lwSzU4NmRVMlJrcENJakl4VWVIbTY5MXRIUlVYNStmaG8xYWxTZUVjU2lXQ3dXTFYyNlZQUG56OWNiYjd4aHMzWnIxS2hSR2pGaWhQYnQyNmQzM25sSFo4NmNVVXBLaXZyMDZWT2lxWXczVzdkdW5iNzY2aXVscDZjVGpBQ1Vhd1FqQUliei9QUFBxMU9uVGdvTEM5T1BQLzZvK2ZQbmEvSGl4Zkx5OHRLWk0yZjAyR09QMld4WW1ldml4WXNhTjI2Y2RTUFQ5UFIwZmZqaGg1bzJiVnFoSXdFM1MwdEwwLzc5KzFXbFNoVUZCUVhkOFdlSmlvclM2ZE9uWlc5dnJ3WU5Hc2pMeTh0bUhWQmg3YVNjZlhMdVZ2bmx0TFEwVFo4K1habVptV3JSb2tXaDFjdHkxMFZWcVZMRjV2aHp6ejJuUzVjdXFVdVhMa1Z1OXRxZ1FRTk5uejVkaXhZdDB2RGh3eVhsVk9aNzZhV1gxS05IRDV2eTVVVXBiSU5YcWVoTlhndmk2ZW1wNTU5L1hzdVdMVk5FUklSKy9mWFhQS09VdVZ4ZFhkV3laVXUxYk5uUzVuaGlZcUpPbmp5cEV5ZE82Tml4WXpweDRvUmlZMk1WRXhOVDdKR2psSlFVU1RrbHQ0Y1BINjRqUjQ2b1VxVktlVXFwdTdxNmFzS0VDWHJqalRkMDhPQkJTVkw3OXUyTEhXaHk5NmFTY2tMeWwxOSthYjNQVTA4OUpZdkZRcmx2QU9VV3dRaUFJVld1WEZuUFAvKzhubjMyV1UyWU1FSGJ0bTNUbVRObkpPVk1EVHQ3OXF6TmFNT2xTNWMwY3VSSVhiNThXZjcrL3BvNGNhTEdqQm1qTTJmTzZKLy8vS2ZHamgxYllIV3dtMThXTjIvZXJOVFVWRDN6ekRQNVZtc3JxWTBiTjBxU21qWnRLa2RIUjAyZE9yVlk3WEpmenIvODhzc2lpeThVaDhWaTBVY2ZmYVNUSjArcWV2WHFHalpzV0tIWEh6OStYSkp0d1FncFp4M1g2NisvWG1qYlM1Y3VhY09HRGZybGwxK3NvenoyOXZicTJMR2ordlRwVSs0MnB1N2J0Ni9XcmwycnExZXY2dC8vL3JjZWYveHhtNDF3aTFLOWVuV0ZoSVFvSkNURWVpd3BLVW1YTDE4dWR2akxIVlZNUzB2VGtTTkhWS3RXTGYzakgvK3dDZlFaR1JsYXYzNjl2dnZ1TzJzNWRVbjY0NDgvNU83dXJsNjllc25GeGFYUTUrUVdEWkdrb1VPSEtqczdXOTdlM2hvNmRPZ2RWODhEZ05KR01BSmdTRmxaV2RxeVpZdVdMVnVtbzBlUHltUXlxVzNidHRxMWE1ZkN3OE8xYWRNbWRlblNSVysvL2JZaUlpSTBkdXhZSlNRa3lOZlhWOU9tVFpPYm01c21UNTZza1NOSEtpWW1SdSsrKzY3NjlldW5YcjE2cVZLbFNrcEtTcEtMaTR1aW9xS1VrSkJnZmFGY3VuU3BKT1VaTllpS2lpcHdKS0VneWNuSityLy8rejlKMGpQUFBITVh2aXUzSjdlczl1Ky8veTU3ZTN1TkhUdldHazZTa3BKMDRzUUpWYXRXVGM3T3pxcFVxWklPSHo2c2RldldTWklhTm14WTVQMVRVMU4xN05neDdkNjlXOXUzYjdjR1dDa25OSFRvMEVGLytjdGY1Tzd1WHVLK2wzU3E0TzIwZFhGeHNmNDkzU29wS1NuZmRXTzNJeUVob2NCemE5YXNrWlFUUEo5Ly9ubTkvdnJyMWtCODZkSWxyVnUzVGovLy9MUDFIaUVoSVJvNGNLQTJidHlvUllzVzZjY2ZmOVNxVmF2MHpEUFBxRU9IRGdWdVdudno1N1N6czFQdjNyMzEwa3N2M1pYd0RRQ2xqV0FFd0RCU1VsSzBiOTgrN2R5NVU1czNiN2F1RlFvSkNkRWJiN3loaHg5K1dOZXZYOWZpeFl1MWZQbHlOV3ZXVEN0V3JOQzhlZk9Va1pFaFB6OC9mZmpoaDlaUkRnOFBEODJjT1ZQdnZ2dXVJaU1qTlgvK2ZHM2V2Rm16WjgvV1N5KzlaQzFKTGVVc3hQL2xsMTkwNnRRcEJRY0gyMVFaazNJMk9pMXFXbFJHUm9ZdVhyeG8vZnI3Nzc5WFNrcUtmSHg4eW16VHpldlhyMnZxMUtuYXVuV3JkVCtlNE9CZzYvbXJWNjlxOU9qUitiYXRXYk5tbnNwLzU4K2ZWM1IwdEhWOXpiRmp4eFFaR1duZGwwbkttWDRYRWhLaWR1M2FxVVdMRmlXYU1sZmVaR2RuRjFxVjhHNTUvZlhYZGVMRUNRMGZQbHpObXpmWCtmUG50V1BIRG9XSGgrdnc0Y1BXVWMzZzRHRDE3ZHZYT3JyenlpdXY2TEhISHRQbm4zK3Vnd2NQYXNXS0ZWcXhZb1c4dmIzVnRHbFR0V3JWU3MyYk43YytKL2YvRzQ4ODhvaEdqaHhaWUlBQ2dQTG8vdjFwQWdBbHRHZlBIazJjT0ZGU3psUzZEaDA2cUd2WHJqYVYwNnBVcWFJQkF3Ym9yMy85cTVLVGt6VnAwaVJsWkdTb1E0Y09HanAwYUo3cGJ4NGVIcG85ZTdabXpKaWh6WnMzcTJYTGx0YjlrczZjT1NPejJheDY5ZXBweUpBaFNrMU5WYlZxMVRSNDhPQThmZlB5OGlweFZicDI3ZG9wTkRSVWI3enh4bDB2MzF4Y2lZbUppbzJObGF1cnE4YU9IWnRuLzVzSEgzeFFWYXBVVVZwYW1yS3lzaVJKVGs1T2F0cTBxUVlOR3BSbmpkSEVpUk90VmZ0eU9UbzZxbTdkdXFwZnY3NUNRa0xVc0dIRCt6b00zY3pOelMxUEpicmIxYnQzYjhYSHgrZDd6dGZYVi8vNXozOWtOcHUxYjk4Ky9lTWYvN0NlYzNCdzBCTlBQS0V1WGJya3U0bHUzYnAxclJ2dExsMjZWUHYyN1ZOTVRJd3VYTGlRWjIrb1BuMzZxSHIxNnVyWXNXT0YrVHNDWUJ4MjZlbnBscUl2UTBXemN1VktCUVlHRm52Qk9GQlcvdmpqRC8zNXozKytLL2ZLeXNyU25EbHoxS2hSSXpWdjNqelBTM2wrd3NQRGRlM2FOWFhxMUtsWTE3WnUzYnJRRjhLRWhJUTg2MnFTa3BKa01wbUtYTCtSbloydHExZXZ5dDdlM3RyM3MyZlAzbGFaN2oxNzlraksyU3kycEl2aEl5SWlsSm1aYVowR2w1YVdwcVNrSk5Xc1diUEl0a1V0dmc4UEQ5Zm16WnZsNCtNalgxOWYxYTVkVzM1K2ZtVVcvRXBUU2txS0tsV3FWS3gvRDR2ait2WHJ5czdPTHZMZkkwbWFQWHUyTmRnODhjUVR4V3FUS3lvcVNoczJiSkNycTZ1NmQrOStKMTB1RTcvKyt1czkyK3gzK2ZMbE9uLytmS0ViUGdNb0d3NE9EbmwrR0JHTURJcGdoUHZGM1F4R0FFQXdBaURsSDR3cTNxL2dBQUFBQUtDRUNFWUFBQUFBREk5Z0JBQUFZRkNYTDEvV3NtWExiUFpiS3d1NXhWbHV4N2x6NS9UdHQ5L3Erdlhya3FUMDlIUkZSMGNYdTMydlhyMjBlUEZpcGFXbFdUY2toakZSTWdZQUFLQVVGVlYwcEN4dDJiSkYzM3p6amR6YzNOUytmZnM3dWxkNmVyb3VYYnBVckd0cjFLaGhMVHp5MjIrL2FlblNwWm93WVlKcTFxeXBtSmdZUlVSRUZOZzJ2ekwvUzVjdVZaY3VYVlNsU2hYTm1qVkxlL2JzMFljZmZxaUhIMzY0eUw0a0p5Y3JQVDFkYTlldTFaZGZmcWtYWDN4Ui9mcjFLN2QvWnlnOUJDTUFBSUJTWURLWkpPVzhlRmVyVnEyTWU1Ty96cDA3YTlXcVZmcjIyMi9WdW5Wck9UazVGWHI5bURGanRIdjM3bnpQelpneHc2WVVmR0ZHamh4cERUaisvdjVLU0VqUTMvLytkMDJaTWtVSER4N1VuRGx6Q216YnJsMDdoWWVINjEvLytwZVdMVnVXNTN5ZlBuMjBkKzllalI0OVd0T25UeSt5Y3FlZG5aM3M3T3pVdFd0WFhiMTZWVC84OElPcVZLbWlGMTU0b1ZpZkJSVUhVK2tBQUFCS1FXNFo5TGk0dURMdVNjSE1ack5lZmZWVlhibHlwVmg3YXZYbzBVTWpSNDdVa0NGREpFbWRPblhTeUpFak5YTGtTT3MxSDMvOHNVSkRReFVhR3FvMzMzeFRrcXhmLy9EREQzbnUrZkRERDJ2eTVNbEtUVTNWTysrOFk1MFNsOXNtOTUvY1owcFNabWFtYnR5NGtlOFVRRjlmWDMzd3dRZEtTMHZUKysrL3I0U0VoR0ovUC9yMjdhdFJvMGFwVzdkdXhXNkRpb01SSXdBQWdGS1FHNHgyN3R3cGYzOS82d2hTV1Z1eVpJbDI3OTZ0YWRPbVNaSmF0MjR0ZjM5L3JWaXhRcDA3ZDVhSGgwZUJiUnMxYWlRcFp4UnN6cHc1Q2d3TXRJNzhIRDU4K0xiN1ZLZE9IWTBiTjA3eDhmRktUVTIxSG8rUGo5ZUpFeWZVckZtekV0MHZJQ0JBUTRjT1ZWUlVsRnhkWGRXNWMrZENyMSswYUpFV0xWcGtjK3pOTjkvVTg4OC9YNkxuNHY1R01BSUFBQ2dGdVd0VUxsKytyUER3Y0QzNTVKUGxJaHhGUjBmYkZCbXdzN05UcjE2OTlPR0hIMnJSb2tYV2ZaY3NGc3R0VFFPTWpZMlZzN096SkNreE1WRlN6c2JBVWs2Z0traHdjTENrbkpHaVhBY09ITkRNbVRPMWVQSGlFdlZCK3Q5YUpJdkZZaDI1eXMvOCtmTVZHQmlvbGkxYjV0c2ZHQWZCQ0FBQW9CUzFiZHRXR3pkdTFJVUxGOVNzV1RQVnJGbFRWYXRXdmFlTCt6ZHQycVRyMTYvcjZhZWZ6dmY4NDQ4L3J0NjllK3ZaWjUrVmxCTW0vdmEzdjBtU1pzMmFWYUpuVFowNk5jK3hnUU1INW52dDJiTm45ZEZISDJua3lKR3FWYXRXaVo2VG40c1hMMXFuNGtrNTY1ZnM3T3dLSGZsWnNtU0phdFdxeGVnUUNFWUFBQUNscVdIRGh2TDA5TlM2ZGVzVUZoWjIyL2RwMGFLRldyUm9jVnR0UTBOREZSMGRyWTRkTytaNzNzN09UaSsvL0xMTjE4SEJ3VnEyYkptMmI5OWVvdWQrL1BISENnd01sQ1N0WExsU1gzMzFsWFVVS0NFaFFYMzc5clc1UGlFaFFTTkdqTkM3Nzc2clJ4OTl0S1FmemNiY3VYTnRpa09zWExsU0RnNE9oYlp4ZEhSVVdscmFIVDBYRlFQQkNBQUFvSlM1dTd1cmQrL2V1bmp4b2k1Y3VLQ01qSXdTMytPaGh4NjZyV2RuWjJmcitQSGpKVjZuMDcxN2Q2MWF0VW9MRnk2MEJxUFRwMDhyTWpKU04yN2NrQ1JGUkVUSVpETEoyZG5adXFhcUpHclhycTBaTTJabzlPalJHajkrdkdiTW1GSGllOXpzcmJmZTByVnIxN1Jod3diOTlOTlAxdU1GRldBd204MXljWEhSdFd2WDd1aTVxQmdJUmdES05aUEpwS3lzckhJeEx4L0EvYTJzLzF0aVoyY25MeTh2ZVhsNTNkUG5uamh4UXFtcHFXcllzR0dKMmxXdlhsMmRPblhTVHovOXBGMjdkaWtrSkVTYk4yKzJXZThURmhhbXNMQXcrZmo0YU5pd1laSkt2c2JJMDlOVDA2ZFAxODgvLzZ5QWdBQ2RQbjM2dGo2bkpIbDdlMHZLV1p0MHMxdEhxWElGQndmTDFkVlZWNjlldmUxbm91SWdHQUVvMXh3ZEhaV1NrbEp1OXdBQmNQOUlTVWtwY3ArZWltai8vdjJTYnErWVFMZHUzYlJxMVNyOStPT1BDZ2tKVWI5Ky9kU3ZYejhsSnllclY2OWVHakZpaEhYZFVtNVZ1cEtzTWNybDRlR2hBUU1HNURtZU84WE4zdDYreEgyLzJmang0eVZKSjArZTFQZmZmNjhoUTRiSTNkMWRycTZ1Q2cwTjFiRmp4KzdvL3FnWUNFWUF5alYzSDdYcUtnQUFIekpKUkVGVWQzZkZ4TVFRakFEY3NaaVlHTldvVWFPc3UzSFA3ZGl4UXpWcTFDaHlvOVA4ZUhwNnFubno1dHErZmJ1T0hqMnFvS0NnQXE5MWRuWldjSEN3Qmc4ZWJDMmtjT3NhbzZ0WHIyclNwRWx5YzNPemFadVZsYVdZbUJqNSt2cmFIRTlKU1ZHbFNwWGs2T2hZNHI3ZnJIbno1cEwrdCtsdWNIQ3c5Vms3ZCs3VTVzMmI3K2orcUJqWTRCVkF1ZWJqNDZQNCtQZ1NiZEFIQUxkS1NFaFFmSHg4bmhmdmlpNDVPVmtSRVJFS0NRbTU3WHQwN2RwVlVrN0lLWXlmbjUrbVRadFdhSFU1VjFkWFRaczJUVTJhTkxFNWZ2cjBhUTBhTkVpLy9mYWJ6ZkdMRnkvcWdRY2V1T01LZnRuWjJRV2U4L2IyVmxwYW1pNWZ2bnhIejhEOWp4RWpBT1dhMld4V1FFQ0FEaDA2cElZTkcrYjVMU01BRkNVaElVR0hEaDFTUUVDQTRkWXJidDI2VmRuWjJTVXV2R0N4V1BUQkJ4K29TNWN1YXRxMHFmcjM3MTlnUmJ0Y01URXhpb2lJc0RsMjh1UkpTZEtHRFJ2eVhKKzd6NUFrSFQxNlZCYUxSZDdlM29xTWpGU2xTam0vdXo5eTVJajgvUHdrNWF6UnlqMWVFbnYyN05HRkN4ZXNwY2h2bFR1U2R2cjBhVU9PS09KL0NFWUF5ajAzTnpkck9ISjNkNWUzdDdkY1hGd005NElEb1BpeXNyS1VrcEtpbUpnWXhjZkhLeUFnd0pDL1dLbFZxNVphdDI2ZFo0U21LRmV1WE5HT0hUdFV2WHAxUGZyb28rclpzMmVoMTZlbXBtcmZ2bjJhTTJkT3Z1ZG56cHlaNTlqTndlakFnUU55ZG5aV1FFQ0Fnb0tDMUtsVEo1MDhlVkpuejU2VnZiMjlFaE1UMWFsVEozWHExS2xFbjJQLy92MmFQSGx5b1hzVStmdjd5OTdlWGtlT0hMRUd5Tm16WjZ0aHc0WnEzNzU5aVo2SCt4dkJDTUI5d2MzTlRTRWhJWXFPanRiUm8wZVZtcHFxckt5c3N1NFdnSExLWkRMSnljbEpOV3JVVUVoSWlNeG1ZNzd5QkFVRjZmMzMzOC8zbk1WaUtYQ0tXa3hNakNRVk9DMHVQVDFka3JSeDQwYXRYcjFhY1hGeFdyaHdvVHAzN214ejNhMXJqUEtUbloydEF3Y082RTkvK3BOMVJDZ3JLMHVmZi82NVhGeGNsSmFXcGlGRGh1aWRkOTZ4VnRacjE2NmRUYkRLNzU2U05HblNKTldwVTBjdnZ2aGlubXVTazVOMTd0dzVQZmpnZzJyUW9JRjI3dHlwL3YzN1M4b0phdG5aMlFRamd6SG1meVVBM0pmTVpyUDgvUHlzMHlvQUFDV1h1K0ZwZEhSMGdXdXVEaDQ4S0VtcVU2ZU96ZkVGQ3hab3o1NDkxcExhSjA2Y1VLTkdqWXFjWmxlWUkwZU9LQ1VseFRxcWxaMmRyVm16WnVubzBhTWFNV0tFV3JkdXJTbFRwbWowNk5FYU1HQ0EvdktYdjlpMHQxZ3NlZTU1NHNRSmEvL2ZmZmRkSFR0MlRPZlBuN2RXNkJzNWNxUzFSUGZZc1dQMStPT1BhODZjT1RwKy9ManExYXVueTVjdlcwdC93emdJUmdBQUFBWVNGQlNrME5CUWpSczNUcTFhdGNvem1oWVhGNmRObXpiSjNkMWQ5ZXZYdHprWEd4c3JPenM3OWV6WlV5RWhJUW9JQ0pDZG5aM1dyMSt2OWV2WDUzblc4ZVBISlNuZmMwRkJRZkx4OGRIV3JWc2xTWTBiTjFaaVlxSm16Smlodlh2M3FudjM3dFpTNEJNbVROQ25uMzZxZWZQbTZmejU4K3JldmJ1U2s1UGw0T0NnTFZ1MlNKSXFWNjRzU2NyTXpOU0pFeWRVcDA0ZFRadzRVWmN2WDlaNzc3MG5LYWR5WGxCUWtHclhycTNhdFd2TDE5ZlhXbW52KysrLzF4ZGZmS0ZCZ3dZcFBUM2RjSVU2UURBQ0FBQXdsSGJ0MnVuVXFWUDY5ZGRmdFdMRmlqem56V2F6QWdNRDlkWmJiK1VKVFNOSGpzeDMrdDJzV2JNS2ZXWis1NGNNR1NJZkh4OUZSRVNvUm8wYWNuVjExY0NCQTVXU2txSUJBd2FvUjQ4ZTFtdE5KcE9HRHgrdUJ4NTRRUFhyMTlmKy9mdjE2YWVmV3M4M2FkSkVycTZ1MXY1UG1EQkJ6czdPcWxLbGlweWNuUFRCQngvSXo4OVBIaDRlQmZaeHhJZ1JtakJoZ29ZUEh5NEhCNGNTYjRpTCs1OWRlbnA2M3ZGSFZIZ3JWNjVVWUdDZ0FnTUR5N29yQUFCVVNOdTNiOWYyN2RzMWRPalFzdTVLdVphVmxhVlRwMDZwWHIxNldyMTZ0ZXJWcTZkNjllb1YyaVl4TVZHSER4OVdWbGFXbkoyZDFhaFJvN3V5anV6bzBhTUtEdzlYOCtiTlMxeXdBdmNYQndlSFBBbWZFU01BQUFDVUdaUEpaQTFDenozM1hMSGFWSzllWFk4OTl0aGQ3MHRRVUZDaG05aWlZbU9EVndBQUFBQ0dSekFDQUFBQVlIZ0VJd0FBQUFDR1J6QUNBQUFBWUhnRUl3QUFBQUNHUnpBQ0FBQUFZSGdFSXdBQUFBQ0dSekFDQUFBQVlIZ0VJd0FBQUFDR1J6QUNBQUFBWUhnRUl3QUFBQUNHUnpBQ0FBQUFZSGdFSXdBQUFBQ0dSekFDQUFBQVlIZ0VJd0FBQUFDR1J6QUNBQUFBWUhnRUl3QUFBQUNHUnpBQ0FBQUFZSGdFSXdBQUFBQ0dSekFDQUFBQVlIZ0VJd0FBQUFDR1J6QUNBQUFBWUhnRUl3QUFBQUNHUnpBQ0FBQUFZSGdFSXdBQUFBQ0dSekFDQUFBQVlIZ0VJd0FBQUFDR1J6QUNBQUFBWUhnRUl3QUFBQUNHUnpBQ0FBQUFZSGdFSXdBQUFBQ0dSekFDQUFBQVlIZ0VJd0FBQUFDR1J6QUNBQUFBWUhnRUl3QUFBQUNHUnpBQ0FBQUFZSGdFSXdBQUFJTzZmUG15bGkxYkpvdkZVbVo5U0U5UDE1VXJWL0k5ZCtyVUtZV0dodXI2OWV2RnZsOTJkcmF1WHIxYTRMUG16Sm1qcUtpbzIrb3JLalp6V1hjQUFBQ2dJck5ZTExLenN5dnJidVJyeTVZdCt1YWJiK1RtNXFiMjdkdmYwYjNTMDlOMTZkS2xZbDFibzBZTlZhbFNSWkkwZmZwMEhUdDJUT1BIajljamp6eGljOTIvLy8xdm5UdDNUcDA2ZFNwMlA2Wk5tNlp6NTg1cDJyUnBxbHExcXMyNU5XdldLRFEwVkU4Ly9YU3g3d2ZqSUJnQkFBQ1VBbnQ3ZTBsU2NuS3lxbFdyVnNhOXlWL256cDIxYXRVcWZmdnR0MnJkdXJXY25Kd0t2WDdNbURIYXZYdDN2dWRtekppaGYvempIOFY2N3NpUkk5V3VYVHRKMG11dnZhYng0OGRyMUtoUkdqTm1qQm8zYml4SmlveU0xUDc5K3hVY0hLemZmLys5MFBzOThNQUQxblp0MnJUUjVNbVQ5ZDU3NzJucTFLbHlkbmFXSkYyN2RrMUxsaXlSdjcrLzdPM3RkZnIwNlFMdlY3bHlaVDMwMEVQRitpeW9PQWhHQUFBQXBjREx5MHVTRkJjWFYyNkRrZGxzMXF1dnZxckpreWRyeVpJbDZ0Ky9mNkhYOStqUlEwODk5WlJ1M0xpaE9YUG1xRk9uVG1yUW9JSE5OUjkvL0xFQ0F3TWxTU3RYcnRSWFgzMmwwTkJRU1ZKQ1FvTDY5dTFyYzcyWGw1ZG16cHlwc1dQSGFzR0NCV3JZc0tITVpyUG16WnNuaThXaUF3Y082TUNCQTRYMnEzSGp4dFpnMUxwMWE3MzU1cHY2OHNzdk5YYnNXRTJaTWtXVksxZldkOTk5cDZTa0pDVWxKV25Ja0NHRjNxOWV2WHI2MTcvK1ZlZzFxSGdJUmdBQUFLWEEwOU5UN3U3dTJybHpwL3o5L1dVeW1jcTZTNUtrSlV1V2FQZnUzWm8yYlpxa25DRGg3Kyt2RlN0V3FIUG56dkx3OENpd2JhTkdqU1RsaklMTm1UTkhnWUdCMXBHZnc0Y1AzM2FmWEYxZDllR0hIOHBzTnN0c05tdkZpaFhhdTNldlhuamhCYjM2NnF1U3BFbVRKc25Cd1VHalJvMnl0Z3NQRDlmVXFWUFZwazBibS90MTY5Wk5KMCtlVkdabXBrd21rdzRkT3FTZmYvNVpiZHUyVmRldVhRdnR5K3paczYyamZUQVdnaEVBQUVBcHNMT3pVNGNPSGJSNDhXS0ZoNGZyeVNlZkxCZmhLRG82V2djUEhyUitiV2RucDE2OWV1bkREei9Vb2tXTE5IVG9VRWs1YTZOdVp4cGdiR3lzZGZwYVltS2lKRm1MSFNRbkp4Zlk3dmp4NHpwNjlLZ2FOR2lncjcvK1d2NysvdGJScGRUVVZPM2R1MWNtazBuWHJsMlRzN096NHVMaTlPbW5ueW9rSkVRZE8zYk1jNytoUTRmS2JEYnI2dFdybWpsenBoNTg4RUc5L2ZiYlJVNFhkSEJ3SUJnWkZNRUlBQUNnbExpN3U2dHQyN2JhdUhHakxseTRvR2JObXFsbXpacXFXclhxUFMzSXNHblRKbDIvZnIzQW9nT1BQLzY0ZXZmdXJXZWZmVlpTVGlqNjI5LytKa21hTld0V2laNDFkZXJVUE1jR0RoeFlhSnZNekV6Tm5UdFhzYkd4K3VxcnJ6UjQ4R0ExYTlaTURnNE9rcVNmZi81WnFhbXBjbk56MDd4NTh6UjgrSEI1ZUhob3lwUXBldUNCQi9LOXA3Mjl2U3dXaXlaUG5xeWtwQ1NOSHo5ZThmSHgrVjc3d0FNUFdNTmNSa1lHd2NpZ0NFWUFBQUNscUdIRGh2TDA5TlM2ZGVzVUZoWjIyL2RwMGFLRldyUm9jVnR0UTBOREZSMGRuZS9JaXBRemF2VHl5eS9iZkIwY0hLeGx5NVpwKy9idEpYcHVTZGNZU2RLaVJZc1VGUldsZ1FNSHlzUERRNTA3ZDdhZU8zRGdnSDc0NFFlMWFkTkdmLzd6bnpWMjdGaDVlWG1wWjgrZXFsdTNyczE5aGc0ZHFwTW5UOXA4N3A0OWV5bzlQVjNuejUvWDZOR2o4KzN6a0NGRHJNL015c29pR0JrVXdRZ0FBS0NVdWJ1N3EzZnYzcnA0OGFJdVhMaWdqSXlNRXQvamRxdWtaV2RuNi9qeDQycldyRm1KMm5YdjNsMnJWcTNTd29VTHJjSG85T25UaW95TTFJMGJOeVJKRVJFUk1wbE1jbloybG91THkyMzE3OVNwVTFxNmRLbUNnNE50MXY5a1oyY3JORFJVWDMvOXRieTl2VFY0OEdDNXVMaW9mLy8rbWo5L3ZqVkl1YnE2V3R2MDdObFRTVWxKMnJadG0zYnQyaVZKYXRxMHFTUlp3MW51LythNk9ZUkpqQmdaR2NFSUFBRGdIckN6czVPWGw1ZTFXdDI5Y3VMRUNhV21wcXBodzRZbGFsZTllblYxNnRSSlAvMzBrM2J0MnFXUWtCQnQzcnhaaXhjdnRsNFRGaGFtc0xBdytmajRhTml3WVpKS3RzWW9QVDFkTTJiTWtNbGswb2dSSTJSblo2Y3JWNjVvOCtiTldyTm1qYUtpb3RTNGNXTzk4ODQ3MXVEMTRvc3ZxbXJWcXZyaWl5KzBiZHMyZGV6WVVXM2J0bFdkT25YMDJHT1BTWkxpNCtPdHdhaWtNakl5ckZQNFlDd0VJd0FBZ0Fwcy8vNzlrcVRnNE9BU3QrM1dyWnRXclZxbEgzLzhVU0VoSWVyWHI1LzY5ZXVuNU9SazllclZTeU5HakxDdVc4cXRTbGVTTlVacjFxelJ1WFBuTkhEZ1FIbDZlbXJKa2lXYVAzKytKTW5iMjF0Ly8vdmYxYTVkdXp6cnNaNTU1aG45NlU5LzBvSUZDN1J5NVVxdFdMRkNIVHQydElhend0dzZRblFyUm95TWkyQUVBQUJRZ2UzWXNVTTFhdFJRN2RxMVM5elcwOU5UelpzMzEvYnQyM1gwNkZFRkJRVVZlSzJ6czdPQ2c0TTFlUEJnMWFwVlMxTGVOVVpYcjE3VnBFbVQ1T2JtSmtsNi92bm5WYVZLRlhYbzBFR1MxS1ZMRjEyOWVsWE5talZUY0hCd29RVXF2TDI5TlhyMGFGMjZkRW0vLy81N2dldW5idlhsbDEvYWZIMXJhQ01ZR1JmQkNBQUFvSUpLVGs1V1JFUkVnZFhvaXFOcjE2N2F2bjI3VnE1Y1dXZ3c4dlB6cys2TlZCQlhWMWViYSt6czdLeUI1dWFSbk9YTGx4ZTdmNkdob2VyVnExZXhyL2YxOVMzMGZGcGFHbFBwRElwZ0JBQUFVRUZ0M2JwVjJkblpKUzY4WUxGWTlNRUhINmhMbHk1cTJyU3ArdmZ2WCtTSVRFeE1qQ0lpSW15TzVWYUkyN0JoUTU3cmN6ZUd2Vm56NXMzMTVKTlBGcXVQNGVIaDJyRmpSN0d1TGE3TXpFeGxaMmNUakF5S1lBUUFBRkJCMWFwVlM2MWJ0MWFUSmsxSzFPN0tsU3Zhc1dPSHFsZXZya2NmZlZROWUvWXM5UHJVMUZUdDI3ZFBjK2JNeWZmOHpKa3o4eHpMTHhqVnJsMDczK1A1T1h2MmJMR0RVWHA2dXZYUGhhMHhTa3RMa3lSVnJseTVXUGRGeFVJd0FnQUFxS0NDZ29MMC92dnY1M3ZPWXJFVXVJWW5KaVpHa3F4cmhXNlZHelEyYnR5bzFhdFhLeTR1VGdzWExzd1RPbTVkWTNTdlpXZG42N1BQUGxQTGxpMnR4MjVkWXlUSnVrbHNiaGx5Um95TWlXQUVBQUJnSUxrdi9kSFIwUVd1dHpsNDhLQWtxVTZkT2piSEZ5eFlvRDE3OXVqMDZkT1Nja3FCTjJyVXFOaUZEKzZWM0gyaXhvMGJwNE1IRDZwOSsvWnlkM2RYNDhhTkMxMWpkUHo0Y1VuL0Mwb3dGb0lSQUFDQWdRUUZCU2swTkZUanhvMVRxMWF0WkRiYnZnN0d4Y1ZwMDZaTmNuZDNWLzM2OVczT3hjYkd5czdPVGoxNzlsUklTSWdDQWdKa1oyZW45ZXZYYS8zNjlYbWVsUnMwOGpzWEZCUWtIeDhmbTJOTGx5N1YwcVZMNytqelpXWm1XdmN3U2toSTBLZWZmbW9OUTgyYk43ZGVaN0ZZdEh6NWNybTV1Y25KeVVuWHIxL1hkOTk5SjdQWlhPSTluMUF4RUl3QUFBQU1wRjI3ZGpwMTZwUisvZlZYclZpeElzOTVzOW1zd01CQXZmWFdXM2xDMDhpUkkvT2RmamRyMXF4Q241bmYrU0ZEaHVRSlJuZWorRUtsU3BYazdPeXNaNTU1Um0rOTlWYUJwYmR6QTEzdTVyTlN6bWNmTkdpUXFsZXZYcXcrb0dLeFMwOVB0NVIxSjNEdnJWeTVVb0dCZ1FvTURDenJyZ0FBQUdqcTFLbHEyYktsMnJadFc2enJ0Mnpab2wyN2R1VzdxV3RxYXFxY25KeUt2RWRjWEp5U2twS1VrWkVoT3pzN1BmVFFRM0oxZFMxcDEzRWZjbkJ3eUpQd0NVWUdSVEFDQUFDQVVlVVhqQ3FWUlVjQUFBQUFvRHdoR0FFQUFBQXdQSUlSQUFBQUFNTWpHQUVBQUFBd1BJSVJBQUFBQU1NakdBRUFBQUF3UElJUkFBQUFBTU1qR0FFQUFBQXdQSUlSQUFBQUFNTWpHQUVBQUFBd1BJSVJBQUFBQU1NakdBRUFBQUF3UElJUkFBQUFBTU1qR0FFQUFBQXdQSUlSQUFBQUFNTWpHQUVBQUFBd1BJSVJBQUFBQU1NakdBRUFBQUF3UElJUkFBQUFBTU1qR0FFQUFBQXdQSUlSQUFBQUFNTWpHQUVBQUFBd1BJSVJBQUFBQU1NakdBRUFBQUF3UElJUkFBQUFBTU1qR0FFQUFBQXdQSUlSQUFBQUFNTWpHQUVBQUFBd1BJSVJBQUFBQU1NakdBRUFBQUF3UElJUkFBQUFBTU1qR0FFQUFBQXdQSUlSQUFBQUFNTWpHQUVBQUFBd1BJSVJBQUFBQU1NakdBRUFBQUF3UElJUkFBQUFBTU1qR0FFQUFBQXdQSUlSQUFBQUFNTWpHQUVBQUFBd1BJSVJBQUFBQU1NakdBRUFBQUF3UElJUkFBQUFBTU1qR0FFQUFBQXdQSUlSQUFBQUFNTWpHQUVBQUFBd1BJSVJBQUFBQU1NakdBRUFBQUF3UElJUkFBQUFBTU16bDNVSEFLQzRNak16RlIwZHJmajRlTjI0Y1VOWldWbGwzU1dVQXBQSkpFZEhSN203dTh2SHgwZG1NeitxQUFDbGo1ODJBTzRMQ1FrSk9uYnNtTnpkM1ZXL2ZuMjV1TGpJWkRLVmRiZFFDckt5c3BTU2txS1ltQmp0MnJWTEFRRUJjbk56Syt0dUFRQXFPSUlSZ0hJdk54UTFiTmlRRjJRRE1KbE1xbGF0bXFwVnE2YUVoQVFkT25TSWNBUUFLSFdzTVFKUXJtVm1aaEtLRE16TnpVME5HemJVc1dQSGxKbVpXZGJkQVFCVVlBUWpBT1ZhZEhTMDNOM2RDVVVHNXVibUpuZDNkMFZIUjVkMVZ3QUFGUmpCQ0VDNUZoOGZMMjl2NzdMdUJzcVl0N2UzTGwrK1hOYmRBQUJVWUFRakFPWGFqUnMzNU9MaVV0YmRRQmx6Y1hGUmFtcHFXWGNEQUZDQkVZd0FsR3RaV1ZsVW40Tk1KaFBsMlFFQXBZcGdCQUFBQU1Ed0NFWUFBQUFBREk5Z0JBQUFBTUR3Q0VZQUFBQUFESTlnQkFBQUFNRHdDRVlBQUFBQURJOWdCQUFBQU1Ed0NFWUFBQUFBREk5Z0JBQUFBTUR3Q0VZQUFBQUFESTlnQkFBQUFNRHdDRVlBQUFBQURJOWdCQUFBQU1Ed0NFWUdWYWxTSldWblo1ZDFOd0FBQUlCeWdXQmtVSTZPanJweDQwWlpkd01BQUFBb0Z3aEdCdVhrNUtUVTFOU3k3Z2FBZXlnOVBWM3A2ZW1GWG5QMjdGa05HelpNeTVjdnR6bWVtSmlvSGoxNjZQMzMzNWZGWWluTmJnSUFVQ1lJUmdibDd1NnV5NWN2S3pNenM2eTdBcUFRbHk1ZHNna2luVHQzMXROUFAxM2krNlNucCt2Wlo1L1ZzODgrVytoMS8vM3ZmM1hreUJIdDI3ZlA1dmlPSFR1VWxKUWtpOFVpT3p1N0VqOGZBSUR5am1Ca1VGNWVYc3JPenRhbFM1Zkt1aXVBb1owK2ZickFjeGtaR1hydHRkYzBlUERnZTlhZi8vNzN2NUtrSjU1NHd1YjQ5dTNiOHowT0FFQkZRVEF5cU9yVnE2dDY5ZW82ZnZ3NDAyS0FNaEFlSHE1WFhubEZBd2NPTFBDYS9mdjNLeTB0VFUyYk5pM3gvWjkrK21sMTZkS2xSRzJ1WExtaVk4ZU95V3cycTNYcjF0YmoxNjlmMS9idDIxVzVjbVU5K2VTVEplNExBQUQzQTNOWmR3QmxwMEdEQnRxeVpZdWlvcUpVcTFhdHN1NE9ZQ2hIang3VitmUG5DNzFtN2RxMWtxVGZmdnZOT3BLVE8vMTF3SUFCZWE3Mzh2TFM1TW1UYjd0UEd6WnNrTVZpVWN1V0xlWGk0bUp6UEMwdFRmYjI5aG95WkVpSjdqbDY5R2pWclZ2M3R2c0VBTUM5UWpBeU1BOFBEL240K0dqLy92MnFWcTJhcWxXclZ0WmRBdkQveGNYRmFmUG16WktrK1BqNFBPZWpvcUx1K2pOLytlVVhTY3F6aGlrc0xFeFN6dFMra2o0M0xTM3Q3blFPQUlCU1JqQXl1Q1pObXVqcTFhdmF1bldyV3JWcVJUZ0N5b21GQ3hjcU16TlRiNy85dHJwMjdXbzkzcmx6WjJWa1pHajkrdlYzOVhsSGp4N1YyYk5uWlRLWjFMeDVjK3Z4ZmZ2MjZmang0NnBUcDQ0Ky8veHpTVkxIamgyVm5aMTkxL3NBQUVCWkloZ1puTWxrVXF0V3JiUnQyemFGaDRlclVhTkc4dlgxcGVvVUtyVGNFWkVlUFhwbzRNQ0JPbkxraUJZdlhxeERodzRwTlRWVkhoNGVhdG15cGZyMDZhUHExYXZmMWZiNVZaUzcrZGo2OWV0MS9QaHhyVm16UmxXcVZOR2YvL3pudS9uUkM3UnExU3BKT1pzL204My8rOUh3d3c4L1NNcjVyQUFBVkdRVVg0QWNIUjMxeEJOUHlNdkxTM3YyN05IR2pSdDEvdng1U25uREVNTEN3alI4K0hCdDNicFZWNjllVldabXBpNWN1S0FWSzFib3pUZmZMSExxMkoyMno0Kzl2YjBlZWVRUmRldldUVldxVkxuZGoxWnNseTVkMHUrLy81N24rUDc5KzdWdjN6NjV1N3VyVFpzMnBkNFBBQURLRWlOR2tKUXpjaFFTRXFMYXRXdnI4T0hEMnJsenB5cFZxcVFhTldySXljbEpqbzZPcWxTSkhJMks1Y1NKRTFxeFlvVUNBd1Axd2dzdnlOZlhWNG1KaVFvTEM5T0dEUnVVa0pDZ0NSTW02UFBQUDdjWlJibVQ5Z3NXTEpBa0xWNjgyTHAySi9kWUxuOS9mODJaTTBjWkdSbWwvQjNJc1dUSkVtVmxaZGtjeTg3TzF0eTVjeVZKTDd6d1FyNmZId0NBaW9TZmRMRGg0ZUdodG0zYktqRXhVUmN1WEZCOGZMemk0K04xNDhZTlpXZG5sM1gzWUVCdWJtNmxkdS85Ky9lclpjdVdHajkrdkV3bWsvVjQ0OGFOVmJWcVZhMWN1VktSa1pFS0R3OVh1M2J0N2twN2IyOXZTWkt6czdQMSt0eGp1VjU4OFVVbEpDUVUydmZDTm5rdHlkcWYrUGg0YS9XN20vMzAwMDg2YythTVBEMDliZFk0QVFCUVVSR01rSy9jZlk2QXN2YkhIMytVMnIwZEhCejA5Ny8vM1NiVTVCb3dZSURXclZ1bjY5ZXZGeGlNN3JSOVFSNTY2Q0diY3RrM2k0Nk9sc1Zpa2ErdmI3SHZWNWg1OCtZcExTMU5UWm8wMGQ2OWU2M0htelJwSWpjM053MFlNS0RBMGFMQ3dwa2tmZkxKSndvS0Nyb3IvUVFBb0xRUmpBQVlWdVBHalF2OEJZQ1RrNVArOUtjL2FkdTJiVHA1OG1TcHRDL0lyRm16Q2p5WFc1WHVtMisrS2RFOTgzUDQ4R0Z0MkxCQkpwTkpnd2NQMXV1dnYyNDk1K2ZucDA4KytVUVBQdmhnZ2UyTENtZVZLMWUrNHo0Q0FIQ3ZFSXdBR05hdFU5aHVWYk5tVFVsU1ltSmlxYlF2YTdtYnhyN3d3Z3VxWGJ0Mm52T2VucDZGdHI4YjRRd0FnUEtDWUFUQXNJb3FLSkJiY09UV3dnUjNxMzFSQmd3WWtPZFliclhJL002NXVibnBvNDgrS3ZiOXUzWHJwcjE3OTZwLy8vNjMxVDhBQUNvU2doRUFGQ0FwS1VtU1ZMVnExVEpwWDFpcDcvek9wYWFtbHVqK05XdlcxSXdaTTZnNEJ3Q0FDRVlBREN3NU9iblE4eWRPbkpBazFhcFZxMVRhRjhlRER6Nm83Ny8vM3ZwMTdocWpXeXZQRlZVSW9TQTNWOGNEQU1ESUNFWUFER3Z2M3IzS3lzckt0NnJjc1dQSEZCMGRMU21ueU1MZGJtOW5aMmY5YzNaMjluMjVUMWgrMC9sdTl2VFRUNnQzNzk3M3FEY0FBTndaZ2hFQXc0cUxpOU4zMzMyblYxNTV4ZVo0ZW5xNjVzeVpJeWxuSFZHSERoM3VldnNxVmFwWS8zenAwaVY1ZVhuZHdTZkpxMzM3OW5Kd2NMaXI5N3hWWVZQOUpCVzVGeE1BQU9VSndRaUFZYm00dU9pSEgzN1F4WXNYMWFsVEoxV3ZYbDFuejU3VndvVUxkZXJVS1VsUzc5Njk1ZUhoY2RmYisvdjdXLy84OWRkZnEyL2Z2b3FNakN6UmZrZUZlZWVkZCs3S2ZRcFRrbzFrQVFBbzd3aEdBQXpyNmFlZlZuUjB0SDc3N1RmOTl0dHZlYzYzYTlkT0w3MzBVcW0wYjlhc21XcldyS25ZMkZpRmg0Y3JQRHpjMnFha0xsNjhLRWx5ZEhRc2NWc0FBSkNEWUFUQXNFd21reVpNbUtCbHk1WnA3ZHExaW9tSmthT2pvK3JXcmFzdVhicW9UWnMycGRiZXdjRkJVNmRPMWR5NWMzWG8wQ0ZaTEJZRkJRVVZ1KzlIang3VlJ4OTlKSHQ3ZTJzd0NnZ0lLUEQ2dExRMFNiWnJtd0FBd1A4UWpBQVltdGxzVnE5ZXZkU3JWNjk3M3Q3WDExZFRwMDY5cmVmV3JsMWI1ODZkazhWaWthT2pvMEpDUXZUNjY2OWJ6NTg1YzBZdUxpNnFXcldxc3JPenRYejVja21TdTd2N2JUMFBBSUNLam1BRUFPVlVuejU5NU9ycW11KzVLbFdxYU4yNmRiSllMUG1PQXMyYU5VdEhqeDdOYzd4Rml4WjN2WjhBQUZRRUJDTUFLS2RlZmZYVklxOHBhR3JjSTQ4OFloT01YRjFkMWJ4NWM3MzIybXQzclg4QUFGUWtCQ01BdUkvNCtma3BJeU9qeU91R0RSdW1ZY09HeVdLeHlHS3hGR3VmcEY5KythVllhNURDd3NKa3NWaUsxVjhBQU80WEJDTUF1STk4OXRsbkpicmV6czZ1MkFVWDh0dW9Oai8zNDJhMEFBQVVoWjl1QUFBQUFBeVBZQVFBQUFEQThKaEtCOEJ3MXE5Zlg2YnRBUUJBK2NPSUVRQUFBQURESXhnQkFBQUFNRHlDRVFBQUFBRERJeGdCQUFBQU1EeUNFUUFBQUFEREl4Z0JBQUFBTUR5Q0VRQUFBQURESXhnQkFBQUFNRHlDRVlCeXpXUXlLU3NycTZ5N2dUS1dsWlVsazhsVTF0MEFBRlJnQkNNQTVacWpvNk5TVWxMS3Voc29ZeWtwS1hKeWNpcnJiZ0FBS2pDQ0VZQnl6ZDNkWFRFeE1XWGREWlN4bUpnWTFhaFJvNnk3QVFDb3dBaEdBTW8xSHg4ZnhjZkhLeUVob2F5N2dqS1NrSkNnK1BoNCtmcjZsblZYQUFBVkdNRUlRTGxtTnBzVkVCQ2dRNGNPRVk0TUtDRWhRWWNPSFZKQVFBQnJqQUFBcGNvdVBUM2RVdGFkQUlDaUpDUWs2Tml4WTNKM2Q1ZTN0N2RjWEZ4NFVhNmdzckt5bEpLU29waVlHTVhIeHlzZ0lFQnVibTVsM1MwQVFBWGk0T0JnZCtzeGdoR0ErMFptWnFhaW82TjErZkpscGFhbVVxMnVnaktaVEhKeWNsS05HalhrNCtNanM5bGMxbDBDQUZRd0JDTUFBQUFBaHBkZk1HS05FUUFBQUFEREl4Z0JBQUFBTUR5Q0VRQUFBQURESXhnQkFBQUFNRHlDRVFBQUFBRERJeGdCQUFBQU1EeUNFUUFBQUFEREl4Z0JBQUFBTUR5Q0VRQUFBQURESXhnQkFBQUFNRHlDRVFBQUFBRERJeGdCQUFBQU1EeUNFUUFBQUFEREl4Z0JBQUFBTUR5Q0VRQUFBQURESXhnQkFBQUFNRHlDRVFBQUFBRERJeGdCQUFBQU1EeUNFUUFBQUFEREl4Z0JBQUFBTUR5Q0VRQUFBQURESXhnQkFBQUFNRHlDRVFBQUFBRERJeGdCQUFBQU1EeUNFUUFBQUFEREl4Z0JBQUFBTUR5Q0VRQUFBQURESXhnQkFBQUFNRHlDRVFBQUFBRERJeGdCQUFBQU1EeUNFUUFBQUFEREl4Z0JBQUFBTUR5Q0VRQUFBQURESXhnQkFBQUFNRHlDRVFBQUFBRERJeGdCQUFBQU1EeUNFUUFBQUFEREl4Z0JBQUFBTUR5Q0VRQUFBQURESXhnQkFBQUFNRHlDRVFBQUFBRERJeGdCQUFBQU1EeUNFUUFBQUFBQUFBQUFBQUFBQUFBQUFBQUFBR0JzL3c5MldOME1zMitqZndBQUFBQkpSVTVFcmtKZ2dnPT0iLAoJIlRoZW1lIiA6ICIiLAoJIlR5cGUiIDogIm1pbmQiLAoJIlZlcnNpb24iIDogIjEyIgp9Cg=="/>
    </extobj>
  </extobjs>
</s:customData>
</file>

<file path=customXml/itemProps1.xml><?xml version="1.0" encoding="utf-8"?>
<ds:datastoreItem xmlns:ds="http://schemas.openxmlformats.org/officeDocument/2006/customXml" ds:itemID="{E2A856C6-E10E-4F8C-A352-96690E271FC3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1223</Words>
  <Application>Microsoft Office PowerPoint</Application>
  <PresentationFormat>自定义</PresentationFormat>
  <Paragraphs>153</Paragraphs>
  <Slides>29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-apple-system</vt:lpstr>
      <vt:lpstr>Helvetica Neue</vt:lpstr>
      <vt:lpstr>LucidaConsole</vt:lpstr>
      <vt:lpstr>Maven Pro Bold</vt:lpstr>
      <vt:lpstr>MicrosoftYaHei</vt:lpstr>
      <vt:lpstr>MicrosoftYaHei-Bold</vt:lpstr>
      <vt:lpstr>OpenSans-Bold</vt:lpstr>
      <vt:lpstr>OpenSans-Regular</vt:lpstr>
      <vt:lpstr>PingFang SC</vt:lpstr>
      <vt:lpstr>等线</vt:lpstr>
      <vt:lpstr>等线 Light</vt:lpstr>
      <vt:lpstr>方正粗黑宋简体</vt:lpstr>
      <vt:lpstr>黑体</vt:lpstr>
      <vt:lpstr>华文琥珀</vt:lpstr>
      <vt:lpstr>思源黑体</vt:lpstr>
      <vt:lpstr>宋体</vt:lpstr>
      <vt:lpstr>微软雅黑</vt:lpstr>
      <vt:lpstr>幼圆</vt:lpstr>
      <vt:lpstr>字魂58号-创中黑</vt:lpstr>
      <vt:lpstr>Arial</vt:lpstr>
      <vt:lpstr>Calibri</vt:lpstr>
      <vt:lpstr>Courier New</vt:lpstr>
      <vt:lpstr>Wingdings</vt:lpstr>
      <vt:lpstr>Office Theme</vt:lpstr>
      <vt:lpstr>PowerPoint 演示文稿</vt:lpstr>
      <vt:lpstr>CONTENTS</vt:lpstr>
      <vt:lpstr>PART.</vt:lpstr>
      <vt:lpstr>心灵驿站</vt:lpstr>
      <vt:lpstr>PowerPoint 演示文稿</vt:lpstr>
      <vt:lpstr>PowerPoint 演示文稿</vt:lpstr>
      <vt:lpstr>PART.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陈 震</cp:lastModifiedBy>
  <cp:revision>237</cp:revision>
  <dcterms:created xsi:type="dcterms:W3CDTF">2021-05-03T10:30:00Z</dcterms:created>
  <dcterms:modified xsi:type="dcterms:W3CDTF">2022-06-12T13:17:33Z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AB6686022FFF4AA08B1CDD68A3D7E34E</vt:lpwstr>
  </property>
  <property fmtid="{D5CDD505-2E9C-101B-9397-08002B2CF9AE}" pid="3" name="KSOProductBuildVer">
    <vt:lpwstr>2052-11.1.0.11744</vt:lpwstr>
  </property>
</Properties>
</file>